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4" r:id="rId1"/>
    <p:sldMasterId id="2147483665" r:id="rId2"/>
  </p:sldMasterIdLst>
  <p:notesMasterIdLst>
    <p:notesMasterId r:id="rId27"/>
  </p:notesMasterIdLst>
  <p:sldIdLst>
    <p:sldId id="266" r:id="rId3"/>
    <p:sldId id="296" r:id="rId4"/>
    <p:sldId id="295" r:id="rId5"/>
    <p:sldId id="265" r:id="rId6"/>
    <p:sldId id="289" r:id="rId7"/>
    <p:sldId id="291" r:id="rId8"/>
    <p:sldId id="285" r:id="rId9"/>
    <p:sldId id="290" r:id="rId10"/>
    <p:sldId id="288" r:id="rId11"/>
    <p:sldId id="306" r:id="rId12"/>
    <p:sldId id="267" r:id="rId13"/>
    <p:sldId id="311" r:id="rId14"/>
    <p:sldId id="268" r:id="rId15"/>
    <p:sldId id="292" r:id="rId16"/>
    <p:sldId id="283" r:id="rId17"/>
    <p:sldId id="299" r:id="rId18"/>
    <p:sldId id="294" r:id="rId19"/>
    <p:sldId id="284" r:id="rId20"/>
    <p:sldId id="308" r:id="rId21"/>
    <p:sldId id="287" r:id="rId22"/>
    <p:sldId id="293" r:id="rId23"/>
    <p:sldId id="309" r:id="rId24"/>
    <p:sldId id="304" r:id="rId25"/>
    <p:sldId id="307" r:id="rId26"/>
  </p:sldIdLst>
  <p:sldSz cx="9144000" cy="6858000" type="screen4x3"/>
  <p:notesSz cx="9309100" cy="70231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212">
          <p15:clr>
            <a:srgbClr val="A4A3A4"/>
          </p15:clr>
        </p15:guide>
        <p15:guide id="2" pos="2932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91" autoAdjust="0"/>
    <p:restoredTop sz="94639" autoAdjust="0"/>
  </p:normalViewPr>
  <p:slideViewPr>
    <p:cSldViewPr snapToGrid="0">
      <p:cViewPr varScale="1">
        <p:scale>
          <a:sx n="124" d="100"/>
          <a:sy n="124" d="100"/>
        </p:scale>
        <p:origin x="1200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212"/>
        <p:guide pos="2932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5" name="Google Shape;5125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4033800" cy="3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26" name="Google Shape;5126;n"/>
          <p:cNvSpPr txBox="1">
            <a:spLocks noGrp="1"/>
          </p:cNvSpPr>
          <p:nvPr>
            <p:ph type="dt" idx="10"/>
          </p:nvPr>
        </p:nvSpPr>
        <p:spPr>
          <a:xfrm>
            <a:off x="5273675" y="0"/>
            <a:ext cx="4033800" cy="3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27" name="Google Shape;5127;n"/>
          <p:cNvSpPr>
            <a:spLocks noGrp="1" noRot="1" noChangeAspect="1"/>
          </p:cNvSpPr>
          <p:nvPr>
            <p:ph type="sldImg" idx="3"/>
          </p:nvPr>
        </p:nvSpPr>
        <p:spPr>
          <a:xfrm>
            <a:off x="2898775" y="527050"/>
            <a:ext cx="3511500" cy="2633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28" name="Google Shape;5128;n"/>
          <p:cNvSpPr txBox="1">
            <a:spLocks noGrp="1"/>
          </p:cNvSpPr>
          <p:nvPr>
            <p:ph type="body" idx="1"/>
          </p:nvPr>
        </p:nvSpPr>
        <p:spPr>
          <a:xfrm>
            <a:off x="930275" y="3335338"/>
            <a:ext cx="7448700" cy="31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29" name="Google Shape;5129;n"/>
          <p:cNvSpPr txBox="1">
            <a:spLocks noGrp="1"/>
          </p:cNvSpPr>
          <p:nvPr>
            <p:ph type="ftr" idx="11"/>
          </p:nvPr>
        </p:nvSpPr>
        <p:spPr>
          <a:xfrm>
            <a:off x="0" y="6670675"/>
            <a:ext cx="4033800" cy="3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30" name="Google Shape;5130;n"/>
          <p:cNvSpPr txBox="1">
            <a:spLocks noGrp="1"/>
          </p:cNvSpPr>
          <p:nvPr>
            <p:ph type="sldNum" idx="12"/>
          </p:nvPr>
        </p:nvSpPr>
        <p:spPr>
          <a:xfrm>
            <a:off x="5273675" y="6670675"/>
            <a:ext cx="4033800" cy="3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6136341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1" name="Google Shape;5311;p11:notes"/>
          <p:cNvSpPr txBox="1">
            <a:spLocks noGrp="1"/>
          </p:cNvSpPr>
          <p:nvPr>
            <p:ph type="body" idx="1"/>
          </p:nvPr>
        </p:nvSpPr>
        <p:spPr>
          <a:xfrm>
            <a:off x="930275" y="3335338"/>
            <a:ext cx="7448700" cy="3160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12" name="Google Shape;5312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98775" y="527050"/>
            <a:ext cx="3511550" cy="26336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442866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1" name="Google Shape;5341;p14:notes"/>
          <p:cNvSpPr txBox="1">
            <a:spLocks noGrp="1"/>
          </p:cNvSpPr>
          <p:nvPr>
            <p:ph type="body" idx="1"/>
          </p:nvPr>
        </p:nvSpPr>
        <p:spPr>
          <a:xfrm>
            <a:off x="930275" y="3335338"/>
            <a:ext cx="7448700" cy="3160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2" name="Google Shape;534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98775" y="527050"/>
            <a:ext cx="3511550" cy="26336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2411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2" name="Google Shape;5322;p12:notes"/>
          <p:cNvSpPr txBox="1">
            <a:spLocks noGrp="1"/>
          </p:cNvSpPr>
          <p:nvPr>
            <p:ph type="body" idx="1"/>
          </p:nvPr>
        </p:nvSpPr>
        <p:spPr>
          <a:xfrm>
            <a:off x="930275" y="3335338"/>
            <a:ext cx="7448700" cy="3160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23" name="Google Shape;5323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98775" y="527050"/>
            <a:ext cx="3511550" cy="26336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802523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1" name="Google Shape;5341;p14:notes"/>
          <p:cNvSpPr txBox="1">
            <a:spLocks noGrp="1"/>
          </p:cNvSpPr>
          <p:nvPr>
            <p:ph type="body" idx="1"/>
          </p:nvPr>
        </p:nvSpPr>
        <p:spPr>
          <a:xfrm>
            <a:off x="930275" y="3335338"/>
            <a:ext cx="7448700" cy="3160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2" name="Google Shape;534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98775" y="527050"/>
            <a:ext cx="3511550" cy="26336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91270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0" name="Google Shape;5330;p13:notes"/>
          <p:cNvSpPr txBox="1">
            <a:spLocks noGrp="1"/>
          </p:cNvSpPr>
          <p:nvPr>
            <p:ph type="body" idx="1"/>
          </p:nvPr>
        </p:nvSpPr>
        <p:spPr>
          <a:xfrm>
            <a:off x="930275" y="3335338"/>
            <a:ext cx="7448700" cy="3160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1" name="Google Shape;533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98775" y="527050"/>
            <a:ext cx="3511550" cy="26336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997285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1" name="Google Shape;5341;p14:notes"/>
          <p:cNvSpPr txBox="1">
            <a:spLocks noGrp="1"/>
          </p:cNvSpPr>
          <p:nvPr>
            <p:ph type="body" idx="1"/>
          </p:nvPr>
        </p:nvSpPr>
        <p:spPr>
          <a:xfrm>
            <a:off x="930275" y="3335338"/>
            <a:ext cx="7448700" cy="3160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2" name="Google Shape;534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98775" y="527050"/>
            <a:ext cx="3511550" cy="26336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759797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1" name="Google Shape;5341;p14:notes"/>
          <p:cNvSpPr txBox="1">
            <a:spLocks noGrp="1"/>
          </p:cNvSpPr>
          <p:nvPr>
            <p:ph type="body" idx="1"/>
          </p:nvPr>
        </p:nvSpPr>
        <p:spPr>
          <a:xfrm>
            <a:off x="930275" y="3335338"/>
            <a:ext cx="7448700" cy="3160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2" name="Google Shape;534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98775" y="527050"/>
            <a:ext cx="3511550" cy="26336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12507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1" name="Google Shape;5341;p14:notes"/>
          <p:cNvSpPr txBox="1">
            <a:spLocks noGrp="1"/>
          </p:cNvSpPr>
          <p:nvPr>
            <p:ph type="body" idx="1"/>
          </p:nvPr>
        </p:nvSpPr>
        <p:spPr>
          <a:xfrm>
            <a:off x="930275" y="3335338"/>
            <a:ext cx="7448700" cy="3160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2" name="Google Shape;534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98775" y="527050"/>
            <a:ext cx="3511550" cy="26336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6467133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1" name="Google Shape;5341;p14:notes"/>
          <p:cNvSpPr txBox="1">
            <a:spLocks noGrp="1"/>
          </p:cNvSpPr>
          <p:nvPr>
            <p:ph type="body" idx="1"/>
          </p:nvPr>
        </p:nvSpPr>
        <p:spPr>
          <a:xfrm>
            <a:off x="930275" y="3335338"/>
            <a:ext cx="7448700" cy="3160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2" name="Google Shape;534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98775" y="527050"/>
            <a:ext cx="3511550" cy="26336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481998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1" name="Google Shape;5341;p14:notes"/>
          <p:cNvSpPr txBox="1">
            <a:spLocks noGrp="1"/>
          </p:cNvSpPr>
          <p:nvPr>
            <p:ph type="body" idx="1"/>
          </p:nvPr>
        </p:nvSpPr>
        <p:spPr>
          <a:xfrm>
            <a:off x="930275" y="3335338"/>
            <a:ext cx="7448700" cy="3160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2" name="Google Shape;534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98775" y="527050"/>
            <a:ext cx="3511550" cy="26336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907475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1" name="Google Shape;5341;p14:notes"/>
          <p:cNvSpPr txBox="1">
            <a:spLocks noGrp="1"/>
          </p:cNvSpPr>
          <p:nvPr>
            <p:ph type="body" idx="1"/>
          </p:nvPr>
        </p:nvSpPr>
        <p:spPr>
          <a:xfrm>
            <a:off x="930275" y="3335338"/>
            <a:ext cx="7448700" cy="3160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2" name="Google Shape;534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98775" y="527050"/>
            <a:ext cx="3511550" cy="26336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44639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1" name="Google Shape;5341;p14:notes"/>
          <p:cNvSpPr txBox="1">
            <a:spLocks noGrp="1"/>
          </p:cNvSpPr>
          <p:nvPr>
            <p:ph type="body" idx="1"/>
          </p:nvPr>
        </p:nvSpPr>
        <p:spPr>
          <a:xfrm>
            <a:off x="930275" y="3335338"/>
            <a:ext cx="7448700" cy="3160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2" name="Google Shape;534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98775" y="527050"/>
            <a:ext cx="3511550" cy="26336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7853487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1" name="Google Shape;5341;p14:notes"/>
          <p:cNvSpPr txBox="1">
            <a:spLocks noGrp="1"/>
          </p:cNvSpPr>
          <p:nvPr>
            <p:ph type="body" idx="1"/>
          </p:nvPr>
        </p:nvSpPr>
        <p:spPr>
          <a:xfrm>
            <a:off x="930275" y="3335338"/>
            <a:ext cx="7448700" cy="3160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2" name="Google Shape;534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98775" y="527050"/>
            <a:ext cx="3511550" cy="26336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7739063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1" name="Google Shape;5341;p14:notes"/>
          <p:cNvSpPr txBox="1">
            <a:spLocks noGrp="1"/>
          </p:cNvSpPr>
          <p:nvPr>
            <p:ph type="body" idx="1"/>
          </p:nvPr>
        </p:nvSpPr>
        <p:spPr>
          <a:xfrm>
            <a:off x="930275" y="3335338"/>
            <a:ext cx="7448700" cy="3160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2" name="Google Shape;534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98775" y="527050"/>
            <a:ext cx="3511550" cy="26336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0318805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1" name="Google Shape;5341;p14:notes"/>
          <p:cNvSpPr txBox="1">
            <a:spLocks noGrp="1"/>
          </p:cNvSpPr>
          <p:nvPr>
            <p:ph type="body" idx="1"/>
          </p:nvPr>
        </p:nvSpPr>
        <p:spPr>
          <a:xfrm>
            <a:off x="930275" y="3335338"/>
            <a:ext cx="7448700" cy="3160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2" name="Google Shape;534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98775" y="527050"/>
            <a:ext cx="3511550" cy="26336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572918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1" name="Google Shape;5341;p14:notes"/>
          <p:cNvSpPr txBox="1">
            <a:spLocks noGrp="1"/>
          </p:cNvSpPr>
          <p:nvPr>
            <p:ph type="body" idx="1"/>
          </p:nvPr>
        </p:nvSpPr>
        <p:spPr>
          <a:xfrm>
            <a:off x="930275" y="3335338"/>
            <a:ext cx="7448700" cy="3160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2" name="Google Shape;534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98775" y="527050"/>
            <a:ext cx="3511550" cy="26336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4031310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1" name="Google Shape;5341;p14:notes"/>
          <p:cNvSpPr txBox="1">
            <a:spLocks noGrp="1"/>
          </p:cNvSpPr>
          <p:nvPr>
            <p:ph type="body" idx="1"/>
          </p:nvPr>
        </p:nvSpPr>
        <p:spPr>
          <a:xfrm>
            <a:off x="930275" y="3335338"/>
            <a:ext cx="7448700" cy="3160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2" name="Google Shape;534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98775" y="527050"/>
            <a:ext cx="3511550" cy="26336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081036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1" name="Google Shape;5341;p14:notes"/>
          <p:cNvSpPr txBox="1">
            <a:spLocks noGrp="1"/>
          </p:cNvSpPr>
          <p:nvPr>
            <p:ph type="body" idx="1"/>
          </p:nvPr>
        </p:nvSpPr>
        <p:spPr>
          <a:xfrm>
            <a:off x="930275" y="3335338"/>
            <a:ext cx="7448700" cy="3160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2" name="Google Shape;534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98775" y="527050"/>
            <a:ext cx="3511550" cy="26336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13363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1" name="Google Shape;5301;p10:notes"/>
          <p:cNvSpPr txBox="1">
            <a:spLocks noGrp="1"/>
          </p:cNvSpPr>
          <p:nvPr>
            <p:ph type="body" idx="1"/>
          </p:nvPr>
        </p:nvSpPr>
        <p:spPr>
          <a:xfrm>
            <a:off x="930275" y="3335338"/>
            <a:ext cx="7448700" cy="3160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02" name="Google Shape;530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98775" y="527050"/>
            <a:ext cx="3511550" cy="26336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761166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1" name="Google Shape;5341;p14:notes"/>
          <p:cNvSpPr txBox="1">
            <a:spLocks noGrp="1"/>
          </p:cNvSpPr>
          <p:nvPr>
            <p:ph type="body" idx="1"/>
          </p:nvPr>
        </p:nvSpPr>
        <p:spPr>
          <a:xfrm>
            <a:off x="930275" y="3335338"/>
            <a:ext cx="7448700" cy="3160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2" name="Google Shape;534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98775" y="527050"/>
            <a:ext cx="3511550" cy="26336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469056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1" name="Google Shape;5341;p14:notes"/>
          <p:cNvSpPr txBox="1">
            <a:spLocks noGrp="1"/>
          </p:cNvSpPr>
          <p:nvPr>
            <p:ph type="body" idx="1"/>
          </p:nvPr>
        </p:nvSpPr>
        <p:spPr>
          <a:xfrm>
            <a:off x="930275" y="3335338"/>
            <a:ext cx="7448700" cy="3160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2" name="Google Shape;534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98775" y="527050"/>
            <a:ext cx="3511550" cy="26336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5331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1" name="Google Shape;5341;p14:notes"/>
          <p:cNvSpPr txBox="1">
            <a:spLocks noGrp="1"/>
          </p:cNvSpPr>
          <p:nvPr>
            <p:ph type="body" idx="1"/>
          </p:nvPr>
        </p:nvSpPr>
        <p:spPr>
          <a:xfrm>
            <a:off x="930275" y="3335338"/>
            <a:ext cx="7448700" cy="3160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2" name="Google Shape;534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98775" y="527050"/>
            <a:ext cx="3511550" cy="26336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955869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1" name="Google Shape;5341;p14:notes"/>
          <p:cNvSpPr txBox="1">
            <a:spLocks noGrp="1"/>
          </p:cNvSpPr>
          <p:nvPr>
            <p:ph type="body" idx="1"/>
          </p:nvPr>
        </p:nvSpPr>
        <p:spPr>
          <a:xfrm>
            <a:off x="930275" y="3335338"/>
            <a:ext cx="7448700" cy="3160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2" name="Google Shape;534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98775" y="527050"/>
            <a:ext cx="3511550" cy="26336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139047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1" name="Google Shape;5341;p14:notes"/>
          <p:cNvSpPr txBox="1">
            <a:spLocks noGrp="1"/>
          </p:cNvSpPr>
          <p:nvPr>
            <p:ph type="body" idx="1"/>
          </p:nvPr>
        </p:nvSpPr>
        <p:spPr>
          <a:xfrm>
            <a:off x="930275" y="3335338"/>
            <a:ext cx="7448700" cy="3160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2" name="Google Shape;534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98775" y="527050"/>
            <a:ext cx="3511550" cy="26336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982762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ítulo e conteúdo">
  <p:cSld name="2_Título e conteúdo">
    <p:spTree>
      <p:nvGrpSpPr>
        <p:cNvPr id="1" name="Shape 5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4" name="Google Shape;5144;p4"/>
          <p:cNvSpPr/>
          <p:nvPr/>
        </p:nvSpPr>
        <p:spPr>
          <a:xfrm>
            <a:off x="0" y="0"/>
            <a:ext cx="9144000" cy="6885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5145" name="Google Shape;5145;p4"/>
          <p:cNvSpPr/>
          <p:nvPr/>
        </p:nvSpPr>
        <p:spPr>
          <a:xfrm>
            <a:off x="251520" y="1025352"/>
            <a:ext cx="8640900" cy="5643900"/>
          </a:xfrm>
          <a:prstGeom prst="snip2DiagRect">
            <a:avLst>
              <a:gd name="adj1" fmla="val 0"/>
              <a:gd name="adj2" fmla="val 5418"/>
            </a:avLst>
          </a:prstGeom>
          <a:solidFill>
            <a:schemeClr val="lt1"/>
          </a:solidFill>
          <a:ln w="9525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5146" name="Google Shape;5146;p4"/>
          <p:cNvSpPr/>
          <p:nvPr/>
        </p:nvSpPr>
        <p:spPr>
          <a:xfrm>
            <a:off x="0" y="0"/>
            <a:ext cx="9144000" cy="908700"/>
          </a:xfrm>
          <a:prstGeom prst="rect">
            <a:avLst/>
          </a:prstGeom>
          <a:blipFill rotWithShape="1">
            <a:blip r:embed="rId2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5147" name="Google Shape;5147;p4"/>
          <p:cNvSpPr txBox="1">
            <a:spLocks noGrp="1"/>
          </p:cNvSpPr>
          <p:nvPr>
            <p:ph type="title"/>
          </p:nvPr>
        </p:nvSpPr>
        <p:spPr>
          <a:xfrm>
            <a:off x="313184" y="116632"/>
            <a:ext cx="85794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 Narrow"/>
              <a:buNone/>
              <a:defRPr sz="3200" b="1" i="0" u="none" strike="noStrike" cap="none">
                <a:solidFill>
                  <a:schemeClr val="lt1"/>
                </a:solidFill>
                <a:effectLst>
                  <a:outerShdw blurRad="50800" dist="63500" dir="2700000" algn="tl" rotWithShape="0">
                    <a:prstClr val="black">
                      <a:alpha val="80000"/>
                    </a:prstClr>
                  </a:outerShdw>
                </a:effectLst>
                <a:latin typeface="Arial Narrow"/>
                <a:ea typeface="Arial Narrow"/>
                <a:cs typeface="Arial Narrow"/>
                <a:sym typeface="Arial Narrow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148" name="Google Shape;5148;p4"/>
          <p:cNvSpPr txBox="1">
            <a:spLocks noGrp="1"/>
          </p:cNvSpPr>
          <p:nvPr>
            <p:ph type="body" idx="1"/>
          </p:nvPr>
        </p:nvSpPr>
        <p:spPr>
          <a:xfrm>
            <a:off x="457200" y="1745432"/>
            <a:ext cx="8291400" cy="463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49" name="Google Shape;5149;p4"/>
          <p:cNvSpPr txBox="1">
            <a:spLocks noGrp="1"/>
          </p:cNvSpPr>
          <p:nvPr>
            <p:ph type="body" idx="2"/>
          </p:nvPr>
        </p:nvSpPr>
        <p:spPr>
          <a:xfrm>
            <a:off x="468313" y="1062013"/>
            <a:ext cx="8280300" cy="6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just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 Narrow"/>
              <a:buNone/>
              <a:defRPr sz="2000" b="0" i="0"/>
            </a:lvl1pPr>
            <a:lvl2pPr marL="914400" lvl="1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 b="1"/>
            </a:lvl2pPr>
            <a:lvl3pPr marL="1371600" lvl="2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 b="1"/>
            </a:lvl3pPr>
            <a:lvl4pPr marL="182880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 b="1"/>
            </a:lvl4pPr>
            <a:lvl5pPr marL="228600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 b="1"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beçalho da Seção" type="secHead">
  <p:cSld name="SECTION_HEADER">
    <p:spTree>
      <p:nvGrpSpPr>
        <p:cNvPr id="1" name="Shape 5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03" name="Google Shape;5203;p14"/>
          <p:cNvPicPr preferRelativeResize="0"/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204" name="Google Shape;5204;p14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205" name="Google Shape;5205;p14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 rtl="0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 rtl="0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5206" name="Google Shape;5206;p1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07" name="Google Shape;5207;p1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08" name="Google Shape;5208;p1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nteúdo">
  <p:cSld name="Título e conteúdo">
    <p:spTree>
      <p:nvGrpSpPr>
        <p:cNvPr id="1" name="Shape 5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0" name="Google Shape;5210;p15"/>
          <p:cNvSpPr txBox="1">
            <a:spLocks noGrp="1"/>
          </p:cNvSpPr>
          <p:nvPr>
            <p:ph type="title"/>
          </p:nvPr>
        </p:nvSpPr>
        <p:spPr>
          <a:xfrm>
            <a:off x="1691680" y="274638"/>
            <a:ext cx="6984900" cy="85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 sz="2800" b="1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211" name="Google Shape;5211;p15"/>
          <p:cNvSpPr txBox="1">
            <a:spLocks noGrp="1"/>
          </p:cNvSpPr>
          <p:nvPr>
            <p:ph type="body" idx="1"/>
          </p:nvPr>
        </p:nvSpPr>
        <p:spPr>
          <a:xfrm>
            <a:off x="457200" y="1988840"/>
            <a:ext cx="8229600" cy="413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212" name="Google Shape;5212;p1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13" name="Google Shape;5213;p1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14" name="Google Shape;5214;p1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  <p:sp>
        <p:nvSpPr>
          <p:cNvPr id="5215" name="Google Shape;5215;p15"/>
          <p:cNvSpPr txBox="1">
            <a:spLocks noGrp="1"/>
          </p:cNvSpPr>
          <p:nvPr>
            <p:ph type="body" idx="2"/>
          </p:nvPr>
        </p:nvSpPr>
        <p:spPr>
          <a:xfrm>
            <a:off x="468313" y="1412776"/>
            <a:ext cx="8207400" cy="5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just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✔"/>
              <a:defRPr sz="1800" b="0"/>
            </a:lvl1pPr>
            <a:lvl2pPr marL="914400" lvl="1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 b="1"/>
            </a:lvl2pPr>
            <a:lvl3pPr marL="1371600" lvl="2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 b="1"/>
            </a:lvl3pPr>
            <a:lvl4pPr marL="182880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 b="1"/>
            </a:lvl4pPr>
            <a:lvl5pPr marL="228600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 b="1"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ítulo e conteúdo">
  <p:cSld name="1_Título e conteúdo">
    <p:spTree>
      <p:nvGrpSpPr>
        <p:cNvPr id="1" name="Shape 5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7" name="Google Shape;5217;p16"/>
          <p:cNvSpPr/>
          <p:nvPr/>
        </p:nvSpPr>
        <p:spPr>
          <a:xfrm>
            <a:off x="498608" y="2132856"/>
            <a:ext cx="8208900" cy="4104600"/>
          </a:xfrm>
          <a:prstGeom prst="roundRect">
            <a:avLst>
              <a:gd name="adj" fmla="val 10665"/>
            </a:avLst>
          </a:prstGeom>
          <a:solidFill>
            <a:schemeClr val="lt1"/>
          </a:solidFill>
          <a:ln w="381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18" name="Google Shape;5218;p16"/>
          <p:cNvSpPr txBox="1">
            <a:spLocks noGrp="1"/>
          </p:cNvSpPr>
          <p:nvPr>
            <p:ph type="title"/>
          </p:nvPr>
        </p:nvSpPr>
        <p:spPr>
          <a:xfrm>
            <a:off x="1691680" y="274638"/>
            <a:ext cx="6984900" cy="85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 sz="2800" b="1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219" name="Google Shape;5219;p1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20" name="Google Shape;5220;p1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21" name="Google Shape;5221;p1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  <p:sp>
        <p:nvSpPr>
          <p:cNvPr id="5222" name="Google Shape;5222;p16"/>
          <p:cNvSpPr txBox="1">
            <a:spLocks noGrp="1"/>
          </p:cNvSpPr>
          <p:nvPr>
            <p:ph type="body" idx="1"/>
          </p:nvPr>
        </p:nvSpPr>
        <p:spPr>
          <a:xfrm>
            <a:off x="468313" y="1412776"/>
            <a:ext cx="8207400" cy="5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just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✔"/>
              <a:defRPr sz="1800" b="0"/>
            </a:lvl1pPr>
            <a:lvl2pPr marL="914400" lvl="1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 b="1"/>
            </a:lvl2pPr>
            <a:lvl3pPr marL="1371600" lvl="2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 b="1"/>
            </a:lvl3pPr>
            <a:lvl4pPr marL="182880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 b="1"/>
            </a:lvl4pPr>
            <a:lvl5pPr marL="228600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 b="1"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mente título" type="titleOnly">
  <p:cSld name="TITLE_ONLY">
    <p:spTree>
      <p:nvGrpSpPr>
        <p:cNvPr id="1" name="Shape 5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4" name="Google Shape;5224;p17"/>
          <p:cNvSpPr txBox="1">
            <a:spLocks noGrp="1"/>
          </p:cNvSpPr>
          <p:nvPr>
            <p:ph type="title"/>
          </p:nvPr>
        </p:nvSpPr>
        <p:spPr>
          <a:xfrm>
            <a:off x="1691680" y="274638"/>
            <a:ext cx="6995100" cy="5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 sz="2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225" name="Google Shape;5225;p1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26" name="Google Shape;5226;p1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27" name="Google Shape;5227;p1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 branco" type="blank">
  <p:cSld name="BLANK">
    <p:spTree>
      <p:nvGrpSpPr>
        <p:cNvPr id="1" name="Shape 5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9" name="Google Shape;5229;p18"/>
          <p:cNvSpPr/>
          <p:nvPr/>
        </p:nvSpPr>
        <p:spPr>
          <a:xfrm>
            <a:off x="0" y="0"/>
            <a:ext cx="9144000" cy="6885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30" name="Google Shape;5230;p1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31" name="Google Shape;5231;p1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32" name="Google Shape;5232;p1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beçalho da Seção">
  <p:cSld name="Cabeçalho da Seção">
    <p:spTree>
      <p:nvGrpSpPr>
        <p:cNvPr id="1" name="Shape 5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1" name="Google Shape;5151;p5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666200" cy="1362000"/>
          </a:xfrm>
          <a:prstGeom prst="rect">
            <a:avLst/>
          </a:prstGeom>
          <a:blipFill rotWithShape="1">
            <a:blip r:embed="rId2">
              <a:alphaModFix amt="9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540000" tIns="45700" rIns="540000" bIns="45700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 Narrow"/>
              <a:buNone/>
              <a:defRPr sz="3600" b="1" i="0" u="none" strike="noStrike" cap="none">
                <a:solidFill>
                  <a:schemeClr val="lt1"/>
                </a:solidFill>
                <a:effectLst>
                  <a:outerShdw blurRad="50800" dist="63500" dir="2700000" algn="tl" rotWithShape="0">
                    <a:prstClr val="black">
                      <a:alpha val="87000"/>
                    </a:prstClr>
                  </a:outerShdw>
                </a:effectLst>
                <a:latin typeface="Arial Narrow"/>
                <a:ea typeface="Arial Narrow"/>
                <a:cs typeface="Arial Narrow"/>
                <a:sym typeface="Arial Narrow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152" name="Google Shape;5152;p5"/>
          <p:cNvSpPr txBox="1">
            <a:spLocks noGrp="1"/>
          </p:cNvSpPr>
          <p:nvPr>
            <p:ph type="body" idx="1"/>
          </p:nvPr>
        </p:nvSpPr>
        <p:spPr>
          <a:xfrm>
            <a:off x="1835696" y="2906713"/>
            <a:ext cx="65526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r" rtl="0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marL="914400" lvl="1" indent="-228600" algn="l" rtl="0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 rtl="0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5153" name="Google Shape;5153;p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endParaRPr/>
          </a:p>
        </p:txBody>
      </p:sp>
      <p:sp>
        <p:nvSpPr>
          <p:cNvPr id="5154" name="Google Shape;5154;p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endParaRPr/>
          </a:p>
        </p:txBody>
      </p:sp>
      <p:sp>
        <p:nvSpPr>
          <p:cNvPr id="5155" name="Google Shape;5155;p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nteúdo">
  <p:cSld name="Título e conteúdo">
    <p:spTree>
      <p:nvGrpSpPr>
        <p:cNvPr id="1" name="Shape 5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7" name="Google Shape;5157;p6"/>
          <p:cNvSpPr/>
          <p:nvPr/>
        </p:nvSpPr>
        <p:spPr>
          <a:xfrm>
            <a:off x="0" y="947084"/>
            <a:ext cx="9144000" cy="5938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5158" name="Google Shape;5158;p6"/>
          <p:cNvSpPr txBox="1">
            <a:spLocks noGrp="1"/>
          </p:cNvSpPr>
          <p:nvPr>
            <p:ph type="title"/>
          </p:nvPr>
        </p:nvSpPr>
        <p:spPr>
          <a:xfrm>
            <a:off x="313184" y="227085"/>
            <a:ext cx="8579400" cy="720000"/>
          </a:xfrm>
          <a:prstGeom prst="rect">
            <a:avLst/>
          </a:prstGeom>
          <a:blipFill rotWithShape="1">
            <a:blip r:embed="rId2">
              <a:alphaModFix amt="9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 Narrow"/>
              <a:buNone/>
              <a:defRPr sz="3600" b="1" i="0" u="none" strike="noStrike" cap="none">
                <a:solidFill>
                  <a:schemeClr val="lt1"/>
                </a:solidFill>
                <a:effectLst>
                  <a:outerShdw blurRad="50800" dist="63500" dir="2700000" algn="tl" rotWithShape="0">
                    <a:prstClr val="black">
                      <a:alpha val="80000"/>
                    </a:prstClr>
                  </a:outerShdw>
                </a:effectLst>
                <a:latin typeface="Arial Narrow"/>
                <a:ea typeface="Arial Narrow"/>
                <a:cs typeface="Arial Narrow"/>
                <a:sym typeface="Arial Narrow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159" name="Google Shape;5159;p6"/>
          <p:cNvSpPr txBox="1">
            <a:spLocks noGrp="1"/>
          </p:cNvSpPr>
          <p:nvPr>
            <p:ph type="body" idx="1"/>
          </p:nvPr>
        </p:nvSpPr>
        <p:spPr>
          <a:xfrm>
            <a:off x="457200" y="1850141"/>
            <a:ext cx="8291400" cy="45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60" name="Google Shape;5160;p6"/>
          <p:cNvSpPr txBox="1">
            <a:spLocks noGrp="1"/>
          </p:cNvSpPr>
          <p:nvPr>
            <p:ph type="body" idx="2"/>
          </p:nvPr>
        </p:nvSpPr>
        <p:spPr>
          <a:xfrm>
            <a:off x="468313" y="1124744"/>
            <a:ext cx="8280300" cy="6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just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 Narrow"/>
              <a:buNone/>
              <a:defRPr sz="2400" b="0" i="0"/>
            </a:lvl1pPr>
            <a:lvl2pPr marL="914400" lvl="1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 b="1"/>
            </a:lvl2pPr>
            <a:lvl3pPr marL="1371600" lvl="2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 b="1"/>
            </a:lvl3pPr>
            <a:lvl4pPr marL="182880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 b="1"/>
            </a:lvl4pPr>
            <a:lvl5pPr marL="228600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 b="1"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Título e conteúdo">
  <p:cSld name="4_Título e conteúdo">
    <p:spTree>
      <p:nvGrpSpPr>
        <p:cNvPr id="1" name="Shape 5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62" name="Google Shape;5162;p7"/>
          <p:cNvPicPr preferRelativeResize="0"/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163" name="Google Shape;5163;p7"/>
          <p:cNvSpPr/>
          <p:nvPr/>
        </p:nvSpPr>
        <p:spPr>
          <a:xfrm>
            <a:off x="0" y="947084"/>
            <a:ext cx="9144000" cy="5938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5164" name="Google Shape;5164;p7"/>
          <p:cNvSpPr txBox="1">
            <a:spLocks noGrp="1"/>
          </p:cNvSpPr>
          <p:nvPr>
            <p:ph type="title"/>
          </p:nvPr>
        </p:nvSpPr>
        <p:spPr>
          <a:xfrm>
            <a:off x="313184" y="227085"/>
            <a:ext cx="8579400" cy="720000"/>
          </a:xfrm>
          <a:prstGeom prst="rect">
            <a:avLst/>
          </a:prstGeom>
          <a:blipFill rotWithShape="1">
            <a:blip r:embed="rId3">
              <a:alphaModFix amt="9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 Narrow"/>
              <a:buNone/>
              <a:defRPr sz="3600" b="1" i="0" u="none" strike="noStrike" cap="none">
                <a:solidFill>
                  <a:schemeClr val="lt1"/>
                </a:solidFill>
                <a:effectLst>
                  <a:outerShdw blurRad="50800" dist="63500" dir="2700000" algn="tl" rotWithShape="0">
                    <a:prstClr val="black">
                      <a:alpha val="80000"/>
                    </a:prstClr>
                  </a:outerShdw>
                </a:effectLst>
                <a:latin typeface="Arial Narrow"/>
                <a:ea typeface="Arial Narrow"/>
                <a:cs typeface="Arial Narrow"/>
                <a:sym typeface="Arial Narrow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165" name="Google Shape;5165;p7"/>
          <p:cNvSpPr txBox="1">
            <a:spLocks noGrp="1"/>
          </p:cNvSpPr>
          <p:nvPr>
            <p:ph type="body" idx="1"/>
          </p:nvPr>
        </p:nvSpPr>
        <p:spPr>
          <a:xfrm>
            <a:off x="457200" y="1850141"/>
            <a:ext cx="8291400" cy="45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66" name="Google Shape;5166;p7"/>
          <p:cNvSpPr txBox="1">
            <a:spLocks noGrp="1"/>
          </p:cNvSpPr>
          <p:nvPr>
            <p:ph type="body" idx="2"/>
          </p:nvPr>
        </p:nvSpPr>
        <p:spPr>
          <a:xfrm>
            <a:off x="468313" y="1124744"/>
            <a:ext cx="8280300" cy="6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just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 Narrow"/>
              <a:buNone/>
              <a:defRPr sz="2400" b="0" i="0"/>
            </a:lvl1pPr>
            <a:lvl2pPr marL="914400" lvl="1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 b="1"/>
            </a:lvl2pPr>
            <a:lvl3pPr marL="1371600" lvl="2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 b="1"/>
            </a:lvl3pPr>
            <a:lvl4pPr marL="182880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 b="1"/>
            </a:lvl4pPr>
            <a:lvl5pPr marL="228600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 b="1"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 Personalizado">
  <p:cSld name="Layout Personalizado">
    <p:spTree>
      <p:nvGrpSpPr>
        <p:cNvPr id="1" name="Shape 5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8" name="Google Shape;5168;p8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 Narrow"/>
              <a:buNone/>
              <a:defRPr sz="2800" b="1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mente título" type="titleOnly">
  <p:cSld name="TITLE_ONLY">
    <p:spTree>
      <p:nvGrpSpPr>
        <p:cNvPr id="1" name="Shape 5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0" name="Google Shape;5170;p9"/>
          <p:cNvSpPr txBox="1">
            <a:spLocks noGrp="1"/>
          </p:cNvSpPr>
          <p:nvPr>
            <p:ph type="title"/>
          </p:nvPr>
        </p:nvSpPr>
        <p:spPr>
          <a:xfrm>
            <a:off x="1691680" y="274638"/>
            <a:ext cx="6995100" cy="5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 Narrow"/>
              <a:buNone/>
              <a:defRPr sz="2800" b="1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171" name="Google Shape;5171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endParaRPr/>
          </a:p>
        </p:txBody>
      </p:sp>
      <p:sp>
        <p:nvSpPr>
          <p:cNvPr id="5172" name="Google Shape;5172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endParaRPr/>
          </a:p>
        </p:txBody>
      </p:sp>
      <p:sp>
        <p:nvSpPr>
          <p:cNvPr id="5173" name="Google Shape;5173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Em branco" type="blank">
  <p:cSld name="BLANK">
    <p:spTree>
      <p:nvGrpSpPr>
        <p:cNvPr id="1" name="Shape 5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5" name="Google Shape;5175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endParaRPr/>
          </a:p>
        </p:txBody>
      </p:sp>
      <p:sp>
        <p:nvSpPr>
          <p:cNvPr id="5176" name="Google Shape;5176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endParaRPr/>
          </a:p>
        </p:txBody>
      </p:sp>
      <p:sp>
        <p:nvSpPr>
          <p:cNvPr id="5177" name="Google Shape;5177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 branco">
  <p:cSld name="Em branco">
    <p:spTree>
      <p:nvGrpSpPr>
        <p:cNvPr id="1" name="Shape 5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9" name="Google Shape;5179;p1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5180" name="Google Shape;5180;p11"/>
          <p:cNvSpPr/>
          <p:nvPr/>
        </p:nvSpPr>
        <p:spPr>
          <a:xfrm>
            <a:off x="323528" y="260648"/>
            <a:ext cx="8496900" cy="6336600"/>
          </a:xfrm>
          <a:prstGeom prst="snip2DiagRect">
            <a:avLst>
              <a:gd name="adj1" fmla="val 0"/>
              <a:gd name="adj2" fmla="val 8985"/>
            </a:avLst>
          </a:prstGeom>
          <a:solidFill>
            <a:schemeClr val="lt1"/>
          </a:solidFill>
          <a:ln w="9525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de título" type="title">
  <p:cSld name="TITLE">
    <p:spTree>
      <p:nvGrpSpPr>
        <p:cNvPr id="1" name="Shape 5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93" name="Google Shape;5193;p13"/>
          <p:cNvPicPr preferRelativeResize="0"/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194" name="Google Shape;5194;p13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 sz="2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195" name="Google Shape;5195;p13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1pPr>
            <a:lvl2pPr lvl="1" algn="ctr" rtl="0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2pPr>
            <a:lvl3pPr lvl="2" algn="ctr" rtl="0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3pPr>
            <a:lvl4pPr lvl="3" algn="ctr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4pPr>
            <a:lvl5pPr lvl="4" algn="ctr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5pPr>
            <a:lvl6pPr lvl="5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5196" name="Google Shape;5196;p1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97" name="Google Shape;5197;p1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98" name="Google Shape;5198;p1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  <p:grpSp>
        <p:nvGrpSpPr>
          <p:cNvPr id="5199" name="Google Shape;5199;p13"/>
          <p:cNvGrpSpPr/>
          <p:nvPr/>
        </p:nvGrpSpPr>
        <p:grpSpPr>
          <a:xfrm>
            <a:off x="4067944" y="4005064"/>
            <a:ext cx="1296000" cy="392700"/>
            <a:chOff x="3920753" y="5536282"/>
            <a:chExt cx="1296000" cy="392700"/>
          </a:xfrm>
        </p:grpSpPr>
        <p:sp>
          <p:nvSpPr>
            <p:cNvPr id="5200" name="Google Shape;5200;p13"/>
            <p:cNvSpPr/>
            <p:nvPr/>
          </p:nvSpPr>
          <p:spPr>
            <a:xfrm>
              <a:off x="3920753" y="5536282"/>
              <a:ext cx="1296000" cy="39270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5201" name="Google Shape;5201;p13"/>
            <p:cNvPicPr preferRelativeResize="0"/>
            <p:nvPr/>
          </p:nvPicPr>
          <p:blipFill rotWithShape="1">
            <a:blip r:embed="rId3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064769" y="5553251"/>
              <a:ext cx="1008112" cy="35671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11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2.xml"/><Relationship Id="rId9" Type="http://schemas.openxmlformats.org/officeDocument/2006/relationships/image" Target="../media/image8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32" name="Google Shape;5132;p1"/>
          <p:cNvPicPr preferRelativeResize="0"/>
          <p:nvPr/>
        </p:nvPicPr>
        <p:blipFill rotWithShape="1">
          <a:blip r:embed="rId10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blipFill rotWithShape="1">
            <a:blip r:embed="rId11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</p:pic>
      <p:sp>
        <p:nvSpPr>
          <p:cNvPr id="5133" name="Google Shape;5133;p1"/>
          <p:cNvSpPr txBox="1">
            <a:spLocks noGrp="1"/>
          </p:cNvSpPr>
          <p:nvPr>
            <p:ph type="body" idx="1"/>
          </p:nvPr>
        </p:nvSpPr>
        <p:spPr>
          <a:xfrm>
            <a:off x="457200" y="1484784"/>
            <a:ext cx="8229600" cy="464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marR="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1371600" marR="0" lvl="2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1828800" marR="0" lvl="3" indent="-3175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2286000" marR="0" lvl="4" indent="-3175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14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2" name="Google Shape;5182;p12"/>
          <p:cNvSpPr/>
          <p:nvPr/>
        </p:nvSpPr>
        <p:spPr>
          <a:xfrm>
            <a:off x="0" y="6705384"/>
            <a:ext cx="9144000" cy="180000"/>
          </a:xfrm>
          <a:prstGeom prst="rect">
            <a:avLst/>
          </a:prstGeom>
          <a:solidFill>
            <a:srgbClr val="0066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183" name="Google Shape;5183;p12"/>
          <p:cNvPicPr preferRelativeResize="0"/>
          <p:nvPr/>
        </p:nvPicPr>
        <p:blipFill rotWithShape="1">
          <a:blip r:embed="rId8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8568" cy="176400"/>
          </a:xfrm>
          <a:prstGeom prst="rect">
            <a:avLst/>
          </a:prstGeom>
          <a:noFill/>
          <a:ln>
            <a:noFill/>
          </a:ln>
        </p:spPr>
      </p:pic>
      <p:sp>
        <p:nvSpPr>
          <p:cNvPr id="5184" name="Google Shape;5184;p12"/>
          <p:cNvSpPr txBox="1">
            <a:spLocks noGrp="1"/>
          </p:cNvSpPr>
          <p:nvPr>
            <p:ph type="body" idx="1"/>
          </p:nvPr>
        </p:nvSpPr>
        <p:spPr>
          <a:xfrm>
            <a:off x="457200" y="1484784"/>
            <a:ext cx="8229600" cy="464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85" name="Google Shape;5185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86" name="Google Shape;5186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87" name="Google Shape;5187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  <p:sp>
        <p:nvSpPr>
          <p:cNvPr id="5188" name="Google Shape;5188;p12"/>
          <p:cNvSpPr/>
          <p:nvPr/>
        </p:nvSpPr>
        <p:spPr>
          <a:xfrm>
            <a:off x="701824" y="176400"/>
            <a:ext cx="8442300" cy="1092300"/>
          </a:xfrm>
          <a:prstGeom prst="rect">
            <a:avLst/>
          </a:prstGeom>
          <a:solidFill>
            <a:srgbClr val="EAF1D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189" name="Google Shape;5189;p12"/>
          <p:cNvGrpSpPr/>
          <p:nvPr/>
        </p:nvGrpSpPr>
        <p:grpSpPr>
          <a:xfrm>
            <a:off x="-118839" y="0"/>
            <a:ext cx="1584176" cy="1268760"/>
            <a:chOff x="-108520" y="0"/>
            <a:chExt cx="1584176" cy="1268760"/>
          </a:xfrm>
        </p:grpSpPr>
        <p:pic>
          <p:nvPicPr>
            <p:cNvPr id="5190" name="Google Shape;5190;p12"/>
            <p:cNvPicPr preferRelativeResize="0"/>
            <p:nvPr/>
          </p:nvPicPr>
          <p:blipFill rotWithShape="1">
            <a:blip r:embed="rId8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0" y="0"/>
              <a:ext cx="1403648" cy="12687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91" name="Google Shape;5191;p12"/>
            <p:cNvPicPr preferRelativeResize="0"/>
            <p:nvPr/>
          </p:nvPicPr>
          <p:blipFill rotWithShape="1">
            <a:blip r:embed="rId9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08520" y="216024"/>
              <a:ext cx="1584176" cy="83671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  <p:sldLayoutId id="2147483662" r:id="rId5"/>
    <p:sldLayoutId id="2147483663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4" name="Google Shape;5314;p29"/>
          <p:cNvSpPr txBox="1">
            <a:spLocks noGrp="1"/>
          </p:cNvSpPr>
          <p:nvPr>
            <p:ph type="title"/>
          </p:nvPr>
        </p:nvSpPr>
        <p:spPr>
          <a:xfrm>
            <a:off x="313184" y="116632"/>
            <a:ext cx="85794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-457200" algn="ctr"/>
            <a:r>
              <a:rPr lang="pt-BR" dirty="0"/>
              <a:t>Manobra Executada</a:t>
            </a:r>
            <a:endParaRPr dirty="0"/>
          </a:p>
        </p:txBody>
      </p:sp>
      <p:sp>
        <p:nvSpPr>
          <p:cNvPr id="5315" name="Google Shape;5315;p29"/>
          <p:cNvSpPr txBox="1">
            <a:spLocks noGrp="1"/>
          </p:cNvSpPr>
          <p:nvPr>
            <p:ph type="body" idx="2"/>
          </p:nvPr>
        </p:nvSpPr>
        <p:spPr>
          <a:xfrm>
            <a:off x="126479" y="1124744"/>
            <a:ext cx="3509417" cy="3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600"/>
              <a:buNone/>
            </a:pPr>
            <a:r>
              <a:rPr lang="pt-BR" sz="1600" b="1" dirty="0">
                <a:solidFill>
                  <a:schemeClr val="dk1"/>
                </a:solidFill>
                <a:sym typeface="Arial Narrow"/>
              </a:rPr>
              <a:t>Alim. VCS11</a:t>
            </a:r>
            <a:endParaRPr sz="1600" b="1" dirty="0"/>
          </a:p>
          <a:p>
            <a:pPr marL="0" lvl="0" indent="0" algn="l">
              <a:spcBef>
                <a:spcPts val="0"/>
              </a:spcBef>
              <a:buSzPts val="1600"/>
            </a:pPr>
            <a:r>
              <a:rPr lang="pt-BR" sz="1600" b="1" dirty="0">
                <a:solidFill>
                  <a:schemeClr val="dk1"/>
                </a:solidFill>
                <a:sym typeface="Arial Narrow"/>
              </a:rPr>
              <a:t>Redução: </a:t>
            </a:r>
            <a:r>
              <a:rPr lang="pt-BR" sz="1600" b="1" dirty="0"/>
              <a:t> </a:t>
            </a:r>
            <a:br>
              <a:rPr lang="pt-BR" sz="1600" b="1" dirty="0"/>
            </a:br>
            <a:r>
              <a:rPr lang="pt-BR" sz="1600" dirty="0"/>
              <a:t>2,45 M</a:t>
            </a:r>
            <a:r>
              <a:rPr lang="pt-BR" sz="1600" dirty="0">
                <a:solidFill>
                  <a:schemeClr val="dk1"/>
                </a:solidFill>
                <a:sym typeface="Arial Narrow"/>
              </a:rPr>
              <a:t>Wh/mês – 7,3 mil R$/ano </a:t>
            </a:r>
          </a:p>
          <a:p>
            <a:pPr marL="0" lvl="0" indent="0" algn="l">
              <a:spcBef>
                <a:spcPts val="0"/>
              </a:spcBef>
            </a:pPr>
            <a:endParaRPr lang="pt-BR" sz="1600" b="1" dirty="0"/>
          </a:p>
          <a:p>
            <a:pPr marL="0" lvl="0" indent="0" algn="l">
              <a:spcBef>
                <a:spcPts val="0"/>
              </a:spcBef>
            </a:pPr>
            <a:r>
              <a:rPr lang="pt-BR" sz="1600" b="1" dirty="0"/>
              <a:t>FECHAR 76647 </a:t>
            </a:r>
            <a:r>
              <a:rPr lang="pt-BR" sz="1600" dirty="0"/>
              <a:t>(Prot. 150mm2)</a:t>
            </a:r>
          </a:p>
          <a:p>
            <a:pPr marL="0" lvl="0" indent="0" algn="l">
              <a:spcBef>
                <a:spcPts val="0"/>
              </a:spcBef>
            </a:pPr>
            <a:r>
              <a:rPr lang="pt-BR" sz="1600" b="1" dirty="0"/>
              <a:t>ABRIR 76649 </a:t>
            </a:r>
            <a:r>
              <a:rPr lang="pt-BR" sz="1600" dirty="0"/>
              <a:t>(Prot. 150mm2)</a:t>
            </a:r>
          </a:p>
          <a:p>
            <a:pPr marL="0" lvl="0" indent="0" algn="l">
              <a:spcBef>
                <a:spcPts val="0"/>
              </a:spcBef>
            </a:pPr>
            <a:endParaRPr lang="pt-BR" sz="1600" b="1" dirty="0"/>
          </a:p>
          <a:p>
            <a:pPr marL="0" lvl="0" indent="0" algn="l">
              <a:spcBef>
                <a:spcPts val="0"/>
              </a:spcBef>
            </a:pPr>
            <a:r>
              <a:rPr lang="pt-BR" sz="1600" b="1" dirty="0"/>
              <a:t>Descrição</a:t>
            </a:r>
            <a:r>
              <a:rPr lang="pt-BR" sz="1600" dirty="0"/>
              <a:t>: Redução do tronco do alimentador em </a:t>
            </a:r>
            <a:r>
              <a:rPr lang="pt-BR" sz="1600" b="1" dirty="0"/>
              <a:t>200m</a:t>
            </a:r>
            <a:endParaRPr lang="pt-BR" sz="1600" dirty="0"/>
          </a:p>
          <a:p>
            <a:pPr marL="0" lvl="0" indent="0" algn="l">
              <a:spcBef>
                <a:spcPts val="0"/>
              </a:spcBef>
            </a:pPr>
            <a:endParaRPr lang="pt-BR" sz="1600" b="1" dirty="0"/>
          </a:p>
          <a:p>
            <a:pPr marL="0" lvl="0" indent="0" algn="l">
              <a:spcBef>
                <a:spcPts val="0"/>
              </a:spcBef>
            </a:pPr>
            <a:r>
              <a:rPr lang="pt-BR" sz="1600" b="1" dirty="0"/>
              <a:t>Data execução</a:t>
            </a:r>
            <a:r>
              <a:rPr lang="pt-BR" sz="1600" dirty="0"/>
              <a:t>: 02/07/2019</a:t>
            </a:r>
            <a:endParaRPr sz="1600" dirty="0"/>
          </a:p>
        </p:txBody>
      </p:sp>
      <p:pic>
        <p:nvPicPr>
          <p:cNvPr id="5318" name="Google Shape;5318;p29"/>
          <p:cNvPicPr preferRelativeResize="0"/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35896" y="1268760"/>
            <a:ext cx="5381625" cy="5457825"/>
          </a:xfrm>
          <a:prstGeom prst="rect">
            <a:avLst/>
          </a:prstGeom>
          <a:noFill/>
          <a:ln>
            <a:noFill/>
          </a:ln>
        </p:spPr>
      </p:pic>
      <p:sp>
        <p:nvSpPr>
          <p:cNvPr id="5319" name="Google Shape;5319;p29"/>
          <p:cNvSpPr/>
          <p:nvPr/>
        </p:nvSpPr>
        <p:spPr>
          <a:xfrm>
            <a:off x="4827181" y="2275367"/>
            <a:ext cx="4199861" cy="3221666"/>
          </a:xfrm>
          <a:custGeom>
            <a:avLst/>
            <a:gdLst/>
            <a:ahLst/>
            <a:cxnLst/>
            <a:rect l="l" t="t" r="r" b="b"/>
            <a:pathLst>
              <a:path w="4199861" h="3221666" extrusionOk="0">
                <a:moveTo>
                  <a:pt x="4178596" y="223284"/>
                </a:moveTo>
                <a:lnTo>
                  <a:pt x="3285461" y="116959"/>
                </a:lnTo>
                <a:lnTo>
                  <a:pt x="1860698" y="0"/>
                </a:lnTo>
                <a:lnTo>
                  <a:pt x="1297172" y="0"/>
                </a:lnTo>
                <a:lnTo>
                  <a:pt x="935666" y="116959"/>
                </a:lnTo>
                <a:lnTo>
                  <a:pt x="946298" y="159489"/>
                </a:lnTo>
                <a:lnTo>
                  <a:pt x="1701210" y="297712"/>
                </a:lnTo>
                <a:lnTo>
                  <a:pt x="2222205" y="467833"/>
                </a:lnTo>
                <a:lnTo>
                  <a:pt x="2881424" y="818707"/>
                </a:lnTo>
                <a:lnTo>
                  <a:pt x="3083442" y="1020726"/>
                </a:lnTo>
                <a:lnTo>
                  <a:pt x="2987749" y="1158949"/>
                </a:lnTo>
                <a:lnTo>
                  <a:pt x="2009554" y="733647"/>
                </a:lnTo>
                <a:lnTo>
                  <a:pt x="1190847" y="595424"/>
                </a:lnTo>
                <a:lnTo>
                  <a:pt x="691117" y="595424"/>
                </a:lnTo>
                <a:lnTo>
                  <a:pt x="0" y="1690577"/>
                </a:lnTo>
                <a:lnTo>
                  <a:pt x="1881963" y="2052084"/>
                </a:lnTo>
                <a:lnTo>
                  <a:pt x="2105247" y="2137145"/>
                </a:lnTo>
                <a:lnTo>
                  <a:pt x="4199861" y="3221666"/>
                </a:lnTo>
              </a:path>
            </a:pathLst>
          </a:cu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5320" name="Google Shape;5320;p29"/>
          <p:cNvSpPr/>
          <p:nvPr/>
        </p:nvSpPr>
        <p:spPr>
          <a:xfrm>
            <a:off x="5752214" y="2264735"/>
            <a:ext cx="3285460" cy="3253563"/>
          </a:xfrm>
          <a:custGeom>
            <a:avLst/>
            <a:gdLst/>
            <a:ahLst/>
            <a:cxnLst/>
            <a:rect l="l" t="t" r="r" b="b"/>
            <a:pathLst>
              <a:path w="3285460" h="3253563" extrusionOk="0">
                <a:moveTo>
                  <a:pt x="3242930" y="223284"/>
                </a:moveTo>
                <a:lnTo>
                  <a:pt x="1616149" y="63795"/>
                </a:lnTo>
                <a:lnTo>
                  <a:pt x="723014" y="21265"/>
                </a:lnTo>
                <a:lnTo>
                  <a:pt x="361507" y="0"/>
                </a:lnTo>
                <a:lnTo>
                  <a:pt x="0" y="127591"/>
                </a:lnTo>
                <a:lnTo>
                  <a:pt x="53163" y="180753"/>
                </a:lnTo>
                <a:lnTo>
                  <a:pt x="967563" y="340242"/>
                </a:lnTo>
                <a:lnTo>
                  <a:pt x="1892595" y="797442"/>
                </a:lnTo>
                <a:lnTo>
                  <a:pt x="2190307" y="1052623"/>
                </a:lnTo>
                <a:lnTo>
                  <a:pt x="2073349" y="1169581"/>
                </a:lnTo>
                <a:lnTo>
                  <a:pt x="1786270" y="1063256"/>
                </a:lnTo>
                <a:lnTo>
                  <a:pt x="988828" y="2073349"/>
                </a:lnTo>
                <a:lnTo>
                  <a:pt x="1956391" y="2530549"/>
                </a:lnTo>
                <a:lnTo>
                  <a:pt x="3157870" y="3189767"/>
                </a:lnTo>
                <a:lnTo>
                  <a:pt x="3285460" y="3253563"/>
                </a:lnTo>
              </a:path>
            </a:pathLst>
          </a:custGeom>
          <a:noFill/>
          <a:ln w="38100" cap="flat" cmpd="sng">
            <a:solidFill>
              <a:srgbClr val="00B0F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4" name="Google Shape;5344;p32"/>
          <p:cNvSpPr txBox="1">
            <a:spLocks noGrp="1"/>
          </p:cNvSpPr>
          <p:nvPr>
            <p:ph type="title"/>
          </p:nvPr>
        </p:nvSpPr>
        <p:spPr>
          <a:xfrm>
            <a:off x="313184" y="116632"/>
            <a:ext cx="85794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-457200" algn="ctr"/>
            <a:r>
              <a:rPr lang="pt-BR" dirty="0"/>
              <a:t>Manobra Executada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5345" name="Google Shape;5345;p32"/>
          <p:cNvSpPr txBox="1">
            <a:spLocks noGrp="1"/>
          </p:cNvSpPr>
          <p:nvPr>
            <p:ph type="body" idx="2"/>
          </p:nvPr>
        </p:nvSpPr>
        <p:spPr>
          <a:xfrm>
            <a:off x="84524" y="1033463"/>
            <a:ext cx="2668201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>
              <a:spcBef>
                <a:spcPts val="600"/>
              </a:spcBef>
              <a:buSzPts val="1600"/>
            </a:pPr>
            <a:r>
              <a:rPr lang="pt-BR" sz="1600" b="1" dirty="0">
                <a:solidFill>
                  <a:schemeClr val="dk1"/>
                </a:solidFill>
                <a:sym typeface="Arial Narrow"/>
              </a:rPr>
              <a:t>Alim. </a:t>
            </a:r>
            <a:r>
              <a:rPr lang="pt-BR" sz="1600" b="1" dirty="0"/>
              <a:t>INPD215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Redução</a:t>
            </a:r>
            <a:r>
              <a:rPr lang="pt-BR" sz="1600" dirty="0"/>
              <a:t>: </a:t>
            </a:r>
            <a:br>
              <a:rPr lang="pt-BR" sz="1600" dirty="0"/>
            </a:br>
            <a:r>
              <a:rPr lang="pt-BR" sz="1600" dirty="0"/>
              <a:t>0,89 MWh/mês – 2,7 mil R$/ano 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FECHAR</a:t>
            </a:r>
            <a:r>
              <a:rPr lang="pt-BR" sz="1600" dirty="0"/>
              <a:t> 305568	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ABRIR</a:t>
            </a:r>
            <a:r>
              <a:rPr lang="pt-BR" sz="1600" dirty="0"/>
              <a:t> 126195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Descrição</a:t>
            </a:r>
            <a:r>
              <a:rPr lang="pt-BR" sz="1600" dirty="0"/>
              <a:t>: balanceamento da carga entre 2 religadores telecomandados.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Data execução</a:t>
            </a:r>
            <a:r>
              <a:rPr lang="pt-BR" sz="1600" dirty="0"/>
              <a:t>: 28/10/2019</a:t>
            </a:r>
          </a:p>
          <a:p>
            <a:pPr marL="0" indent="0" algn="l">
              <a:spcBef>
                <a:spcPts val="600"/>
              </a:spcBef>
              <a:buSzPts val="1600"/>
            </a:pPr>
            <a:endParaRPr lang="pt-BR" sz="1600" dirty="0"/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2725" y="1033463"/>
            <a:ext cx="6229350" cy="3800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reeform 2"/>
          <p:cNvSpPr/>
          <p:nvPr/>
        </p:nvSpPr>
        <p:spPr>
          <a:xfrm>
            <a:off x="5473700" y="1955800"/>
            <a:ext cx="3505200" cy="2635250"/>
          </a:xfrm>
          <a:custGeom>
            <a:avLst/>
            <a:gdLst>
              <a:gd name="connsiteX0" fmla="*/ 3505200 w 3505200"/>
              <a:gd name="connsiteY0" fmla="*/ 2635250 h 2635250"/>
              <a:gd name="connsiteX1" fmla="*/ 3365500 w 3505200"/>
              <a:gd name="connsiteY1" fmla="*/ 2552700 h 2635250"/>
              <a:gd name="connsiteX2" fmla="*/ 3365500 w 3505200"/>
              <a:gd name="connsiteY2" fmla="*/ 2470150 h 2635250"/>
              <a:gd name="connsiteX3" fmla="*/ 2914650 w 3505200"/>
              <a:gd name="connsiteY3" fmla="*/ 2317750 h 2635250"/>
              <a:gd name="connsiteX4" fmla="*/ 2851150 w 3505200"/>
              <a:gd name="connsiteY4" fmla="*/ 2108200 h 2635250"/>
              <a:gd name="connsiteX5" fmla="*/ 2698750 w 3505200"/>
              <a:gd name="connsiteY5" fmla="*/ 1892300 h 2635250"/>
              <a:gd name="connsiteX6" fmla="*/ 2165350 w 3505200"/>
              <a:gd name="connsiteY6" fmla="*/ 1663700 h 2635250"/>
              <a:gd name="connsiteX7" fmla="*/ 1651000 w 3505200"/>
              <a:gd name="connsiteY7" fmla="*/ 1492250 h 2635250"/>
              <a:gd name="connsiteX8" fmla="*/ 1390650 w 3505200"/>
              <a:gd name="connsiteY8" fmla="*/ 1485900 h 2635250"/>
              <a:gd name="connsiteX9" fmla="*/ 1168400 w 3505200"/>
              <a:gd name="connsiteY9" fmla="*/ 1536700 h 2635250"/>
              <a:gd name="connsiteX10" fmla="*/ 825500 w 3505200"/>
              <a:gd name="connsiteY10" fmla="*/ 1460500 h 2635250"/>
              <a:gd name="connsiteX11" fmla="*/ 660400 w 3505200"/>
              <a:gd name="connsiteY11" fmla="*/ 1270000 h 2635250"/>
              <a:gd name="connsiteX12" fmla="*/ 603250 w 3505200"/>
              <a:gd name="connsiteY12" fmla="*/ 1200150 h 2635250"/>
              <a:gd name="connsiteX13" fmla="*/ 584200 w 3505200"/>
              <a:gd name="connsiteY13" fmla="*/ 800100 h 2635250"/>
              <a:gd name="connsiteX14" fmla="*/ 558800 w 3505200"/>
              <a:gd name="connsiteY14" fmla="*/ 552450 h 2635250"/>
              <a:gd name="connsiteX15" fmla="*/ 527050 w 3505200"/>
              <a:gd name="connsiteY15" fmla="*/ 381000 h 2635250"/>
              <a:gd name="connsiteX16" fmla="*/ 425450 w 3505200"/>
              <a:gd name="connsiteY16" fmla="*/ 203200 h 2635250"/>
              <a:gd name="connsiteX17" fmla="*/ 323850 w 3505200"/>
              <a:gd name="connsiteY17" fmla="*/ 82550 h 2635250"/>
              <a:gd name="connsiteX18" fmla="*/ 196850 w 3505200"/>
              <a:gd name="connsiteY18" fmla="*/ 12700 h 2635250"/>
              <a:gd name="connsiteX19" fmla="*/ 0 w 3505200"/>
              <a:gd name="connsiteY19" fmla="*/ 0 h 2635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505200" h="2635250">
                <a:moveTo>
                  <a:pt x="3505200" y="2635250"/>
                </a:moveTo>
                <a:lnTo>
                  <a:pt x="3365500" y="2552700"/>
                </a:lnTo>
                <a:lnTo>
                  <a:pt x="3365500" y="2470150"/>
                </a:lnTo>
                <a:lnTo>
                  <a:pt x="2914650" y="2317750"/>
                </a:lnTo>
                <a:lnTo>
                  <a:pt x="2851150" y="2108200"/>
                </a:lnTo>
                <a:lnTo>
                  <a:pt x="2698750" y="1892300"/>
                </a:lnTo>
                <a:lnTo>
                  <a:pt x="2165350" y="1663700"/>
                </a:lnTo>
                <a:lnTo>
                  <a:pt x="1651000" y="1492250"/>
                </a:lnTo>
                <a:lnTo>
                  <a:pt x="1390650" y="1485900"/>
                </a:lnTo>
                <a:lnTo>
                  <a:pt x="1168400" y="1536700"/>
                </a:lnTo>
                <a:lnTo>
                  <a:pt x="825500" y="1460500"/>
                </a:lnTo>
                <a:lnTo>
                  <a:pt x="660400" y="1270000"/>
                </a:lnTo>
                <a:lnTo>
                  <a:pt x="603250" y="1200150"/>
                </a:lnTo>
                <a:lnTo>
                  <a:pt x="584200" y="800100"/>
                </a:lnTo>
                <a:lnTo>
                  <a:pt x="558800" y="552450"/>
                </a:lnTo>
                <a:lnTo>
                  <a:pt x="527050" y="381000"/>
                </a:lnTo>
                <a:lnTo>
                  <a:pt x="425450" y="203200"/>
                </a:lnTo>
                <a:lnTo>
                  <a:pt x="323850" y="82550"/>
                </a:lnTo>
                <a:lnTo>
                  <a:pt x="196850" y="12700"/>
                </a:lnTo>
                <a:lnTo>
                  <a:pt x="0" y="0"/>
                </a:lnTo>
              </a:path>
            </a:pathLst>
          </a:cu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Freeform 3"/>
          <p:cNvSpPr/>
          <p:nvPr/>
        </p:nvSpPr>
        <p:spPr>
          <a:xfrm>
            <a:off x="2806700" y="2800350"/>
            <a:ext cx="6184900" cy="1854200"/>
          </a:xfrm>
          <a:custGeom>
            <a:avLst/>
            <a:gdLst>
              <a:gd name="connsiteX0" fmla="*/ 6184900 w 6184900"/>
              <a:gd name="connsiteY0" fmla="*/ 1784350 h 1854200"/>
              <a:gd name="connsiteX1" fmla="*/ 6045200 w 6184900"/>
              <a:gd name="connsiteY1" fmla="*/ 1708150 h 1854200"/>
              <a:gd name="connsiteX2" fmla="*/ 5467350 w 6184900"/>
              <a:gd name="connsiteY2" fmla="*/ 1854200 h 1854200"/>
              <a:gd name="connsiteX3" fmla="*/ 5035550 w 6184900"/>
              <a:gd name="connsiteY3" fmla="*/ 1409700 h 1854200"/>
              <a:gd name="connsiteX4" fmla="*/ 4902200 w 6184900"/>
              <a:gd name="connsiteY4" fmla="*/ 1365250 h 1854200"/>
              <a:gd name="connsiteX5" fmla="*/ 4870450 w 6184900"/>
              <a:gd name="connsiteY5" fmla="*/ 1289050 h 1854200"/>
              <a:gd name="connsiteX6" fmla="*/ 4610100 w 6184900"/>
              <a:gd name="connsiteY6" fmla="*/ 1174750 h 1854200"/>
              <a:gd name="connsiteX7" fmla="*/ 4171950 w 6184900"/>
              <a:gd name="connsiteY7" fmla="*/ 1117600 h 1854200"/>
              <a:gd name="connsiteX8" fmla="*/ 3644900 w 6184900"/>
              <a:gd name="connsiteY8" fmla="*/ 1162050 h 1854200"/>
              <a:gd name="connsiteX9" fmla="*/ 3390900 w 6184900"/>
              <a:gd name="connsiteY9" fmla="*/ 1028700 h 1854200"/>
              <a:gd name="connsiteX10" fmla="*/ 2952750 w 6184900"/>
              <a:gd name="connsiteY10" fmla="*/ 704850 h 1854200"/>
              <a:gd name="connsiteX11" fmla="*/ 2120900 w 6184900"/>
              <a:gd name="connsiteY11" fmla="*/ 450850 h 1854200"/>
              <a:gd name="connsiteX12" fmla="*/ 1536700 w 6184900"/>
              <a:gd name="connsiteY12" fmla="*/ 400050 h 1854200"/>
              <a:gd name="connsiteX13" fmla="*/ 857250 w 6184900"/>
              <a:gd name="connsiteY13" fmla="*/ 317500 h 1854200"/>
              <a:gd name="connsiteX14" fmla="*/ 355600 w 6184900"/>
              <a:gd name="connsiteY14" fmla="*/ 254000 h 1854200"/>
              <a:gd name="connsiteX15" fmla="*/ 0 w 6184900"/>
              <a:gd name="connsiteY15" fmla="*/ 146050 h 1854200"/>
              <a:gd name="connsiteX16" fmla="*/ 146050 w 6184900"/>
              <a:gd name="connsiteY16" fmla="*/ 82550 h 1854200"/>
              <a:gd name="connsiteX17" fmla="*/ 482600 w 6184900"/>
              <a:gd name="connsiteY17" fmla="*/ 0 h 1854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184900" h="1854200">
                <a:moveTo>
                  <a:pt x="6184900" y="1784350"/>
                </a:moveTo>
                <a:lnTo>
                  <a:pt x="6045200" y="1708150"/>
                </a:lnTo>
                <a:lnTo>
                  <a:pt x="5467350" y="1854200"/>
                </a:lnTo>
                <a:lnTo>
                  <a:pt x="5035550" y="1409700"/>
                </a:lnTo>
                <a:lnTo>
                  <a:pt x="4902200" y="1365250"/>
                </a:lnTo>
                <a:lnTo>
                  <a:pt x="4870450" y="1289050"/>
                </a:lnTo>
                <a:lnTo>
                  <a:pt x="4610100" y="1174750"/>
                </a:lnTo>
                <a:lnTo>
                  <a:pt x="4171950" y="1117600"/>
                </a:lnTo>
                <a:lnTo>
                  <a:pt x="3644900" y="1162050"/>
                </a:lnTo>
                <a:lnTo>
                  <a:pt x="3390900" y="1028700"/>
                </a:lnTo>
                <a:lnTo>
                  <a:pt x="2952750" y="704850"/>
                </a:lnTo>
                <a:lnTo>
                  <a:pt x="2120900" y="450850"/>
                </a:lnTo>
                <a:lnTo>
                  <a:pt x="1536700" y="400050"/>
                </a:lnTo>
                <a:lnTo>
                  <a:pt x="857250" y="317500"/>
                </a:lnTo>
                <a:lnTo>
                  <a:pt x="355600" y="254000"/>
                </a:lnTo>
                <a:lnTo>
                  <a:pt x="0" y="146050"/>
                </a:lnTo>
                <a:lnTo>
                  <a:pt x="146050" y="82550"/>
                </a:lnTo>
                <a:lnTo>
                  <a:pt x="482600" y="0"/>
                </a:lnTo>
              </a:path>
            </a:pathLst>
          </a:cu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9011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" name="Google Shape;5325;p30"/>
          <p:cNvSpPr txBox="1">
            <a:spLocks noGrp="1"/>
          </p:cNvSpPr>
          <p:nvPr>
            <p:ph type="title"/>
          </p:nvPr>
        </p:nvSpPr>
        <p:spPr>
          <a:xfrm>
            <a:off x="313184" y="116632"/>
            <a:ext cx="85794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-457200" algn="ctr"/>
            <a:r>
              <a:rPr lang="pt-BR" dirty="0"/>
              <a:t>Manobra Executada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5326" name="Google Shape;5326;p30"/>
          <p:cNvSpPr txBox="1">
            <a:spLocks noGrp="1"/>
          </p:cNvSpPr>
          <p:nvPr>
            <p:ph type="body" idx="2"/>
          </p:nvPr>
        </p:nvSpPr>
        <p:spPr>
          <a:xfrm>
            <a:off x="94299" y="1060679"/>
            <a:ext cx="2887106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600"/>
              <a:buNone/>
            </a:pPr>
            <a:r>
              <a:rPr lang="pt-BR" sz="1600" b="1" dirty="0">
                <a:solidFill>
                  <a:schemeClr val="dk1"/>
                </a:solidFill>
                <a:sym typeface="Arial Narrow"/>
              </a:rPr>
              <a:t>Alim. SSP06 </a:t>
            </a:r>
          </a:p>
          <a:p>
            <a:pPr marL="0" lvl="0" indent="0" algn="just" rtl="0">
              <a:spcBef>
                <a:spcPts val="0"/>
              </a:spcBef>
              <a:buClr>
                <a:schemeClr val="dk1"/>
              </a:buClr>
              <a:buSzPts val="1600"/>
              <a:buNone/>
            </a:pPr>
            <a:r>
              <a:rPr lang="pt-BR" sz="1600" b="1" dirty="0">
                <a:solidFill>
                  <a:schemeClr val="dk1"/>
                </a:solidFill>
                <a:sym typeface="Arial Narrow"/>
              </a:rPr>
              <a:t>Redução:</a:t>
            </a:r>
          </a:p>
          <a:p>
            <a:pPr marL="0" lvl="0" indent="0" algn="l" rtl="0">
              <a:spcBef>
                <a:spcPts val="0"/>
              </a:spcBef>
              <a:buClr>
                <a:schemeClr val="dk1"/>
              </a:buClr>
              <a:buSzPts val="1600"/>
              <a:buNone/>
            </a:pPr>
            <a:r>
              <a:rPr lang="pt-BR" sz="1600" dirty="0">
                <a:solidFill>
                  <a:schemeClr val="dk1"/>
                </a:solidFill>
                <a:sym typeface="Arial Narrow"/>
              </a:rPr>
              <a:t>0,58 MWh/mês – 1,7 mil R$/ano</a:t>
            </a:r>
          </a:p>
          <a:p>
            <a:pPr marL="0" lvl="0" indent="0" algn="l">
              <a:spcBef>
                <a:spcPts val="0"/>
              </a:spcBef>
            </a:pPr>
            <a:endParaRPr lang="pt-BR" sz="1600" b="1" dirty="0"/>
          </a:p>
          <a:p>
            <a:pPr marL="0" lvl="0" indent="0" algn="l">
              <a:spcBef>
                <a:spcPts val="0"/>
              </a:spcBef>
            </a:pPr>
            <a:r>
              <a:rPr lang="pt-BR" sz="1600" b="1" dirty="0"/>
              <a:t>FECHAR 237583 </a:t>
            </a:r>
            <a:r>
              <a:rPr lang="pt-BR" sz="1600" dirty="0"/>
              <a:t>(</a:t>
            </a:r>
            <a:r>
              <a:rPr lang="pt-BR" sz="1600" dirty="0" err="1"/>
              <a:t>Prot</a:t>
            </a:r>
            <a:r>
              <a:rPr lang="pt-BR" sz="1600" dirty="0"/>
              <a:t> 150,0 mm2)</a:t>
            </a:r>
          </a:p>
          <a:p>
            <a:pPr marL="0" lvl="0" indent="0" algn="l">
              <a:spcBef>
                <a:spcPts val="0"/>
              </a:spcBef>
            </a:pPr>
            <a:r>
              <a:rPr lang="pt-BR" sz="1600" b="1" dirty="0"/>
              <a:t>ABRIR 52689 </a:t>
            </a:r>
            <a:r>
              <a:rPr lang="pt-BR" sz="1600" dirty="0"/>
              <a:t>(1/0 AWG 53,43mm2)</a:t>
            </a:r>
          </a:p>
          <a:p>
            <a:pPr marL="0" lvl="0" indent="0" algn="l">
              <a:spcBef>
                <a:spcPts val="0"/>
              </a:spcBef>
            </a:pPr>
            <a:r>
              <a:rPr lang="pt-BR" sz="1600" b="1" dirty="0"/>
              <a:t>(1567 </a:t>
            </a:r>
            <a:r>
              <a:rPr lang="pt-BR" sz="1600" b="1" dirty="0" err="1"/>
              <a:t>cli</a:t>
            </a:r>
            <a:r>
              <a:rPr lang="pt-BR" sz="1600" b="1" dirty="0"/>
              <a:t>.  1 prim.) 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 lang="pt-BR" dirty="0"/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pt-BR" sz="1600" b="1" dirty="0"/>
              <a:t>Data execução: </a:t>
            </a:r>
            <a:r>
              <a:rPr lang="pt-BR" sz="1600" dirty="0"/>
              <a:t>03/11/2019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 sz="1600" b="1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5848" y="1060679"/>
            <a:ext cx="5983854" cy="5648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rma livre 2"/>
          <p:cNvSpPr/>
          <p:nvPr/>
        </p:nvSpPr>
        <p:spPr>
          <a:xfrm>
            <a:off x="3045041" y="2210540"/>
            <a:ext cx="5974672" cy="4270159"/>
          </a:xfrm>
          <a:custGeom>
            <a:avLst/>
            <a:gdLst>
              <a:gd name="connsiteX0" fmla="*/ 5974672 w 5974672"/>
              <a:gd name="connsiteY0" fmla="*/ 0 h 4270159"/>
              <a:gd name="connsiteX1" fmla="*/ 5974672 w 5974672"/>
              <a:gd name="connsiteY1" fmla="*/ 0 h 4270159"/>
              <a:gd name="connsiteX2" fmla="*/ 5885895 w 5974672"/>
              <a:gd name="connsiteY2" fmla="*/ 8877 h 4270159"/>
              <a:gd name="connsiteX3" fmla="*/ 5859262 w 5974672"/>
              <a:gd name="connsiteY3" fmla="*/ 17755 h 4270159"/>
              <a:gd name="connsiteX4" fmla="*/ 5823751 w 5974672"/>
              <a:gd name="connsiteY4" fmla="*/ 26633 h 4270159"/>
              <a:gd name="connsiteX5" fmla="*/ 5770485 w 5974672"/>
              <a:gd name="connsiteY5" fmla="*/ 44388 h 4270159"/>
              <a:gd name="connsiteX6" fmla="*/ 5743852 w 5974672"/>
              <a:gd name="connsiteY6" fmla="*/ 71021 h 4270159"/>
              <a:gd name="connsiteX7" fmla="*/ 5495277 w 5974672"/>
              <a:gd name="connsiteY7" fmla="*/ 958788 h 4270159"/>
              <a:gd name="connsiteX8" fmla="*/ 4802819 w 5974672"/>
              <a:gd name="connsiteY8" fmla="*/ 4270159 h 4270159"/>
              <a:gd name="connsiteX9" fmla="*/ 2254928 w 5974672"/>
              <a:gd name="connsiteY9" fmla="*/ 3169328 h 4270159"/>
              <a:gd name="connsiteX10" fmla="*/ 2068497 w 5974672"/>
              <a:gd name="connsiteY10" fmla="*/ 3151573 h 4270159"/>
              <a:gd name="connsiteX11" fmla="*/ 1811044 w 5974672"/>
              <a:gd name="connsiteY11" fmla="*/ 3018408 h 4270159"/>
              <a:gd name="connsiteX12" fmla="*/ 1651246 w 5974672"/>
              <a:gd name="connsiteY12" fmla="*/ 3346881 h 4270159"/>
              <a:gd name="connsiteX13" fmla="*/ 1136342 w 5974672"/>
              <a:gd name="connsiteY13" fmla="*/ 3107184 h 4270159"/>
              <a:gd name="connsiteX14" fmla="*/ 1260629 w 5974672"/>
              <a:gd name="connsiteY14" fmla="*/ 2902998 h 4270159"/>
              <a:gd name="connsiteX15" fmla="*/ 1136342 w 5974672"/>
              <a:gd name="connsiteY15" fmla="*/ 2849732 h 4270159"/>
              <a:gd name="connsiteX16" fmla="*/ 319596 w 5974672"/>
              <a:gd name="connsiteY16" fmla="*/ 1864310 h 4270159"/>
              <a:gd name="connsiteX17" fmla="*/ 319596 w 5974672"/>
              <a:gd name="connsiteY17" fmla="*/ 1740023 h 4270159"/>
              <a:gd name="connsiteX18" fmla="*/ 230819 w 5974672"/>
              <a:gd name="connsiteY18" fmla="*/ 1677879 h 4270159"/>
              <a:gd name="connsiteX19" fmla="*/ 150920 w 5974672"/>
              <a:gd name="connsiteY19" fmla="*/ 1571347 h 4270159"/>
              <a:gd name="connsiteX20" fmla="*/ 0 w 5974672"/>
              <a:gd name="connsiteY20" fmla="*/ 1500326 h 4270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5974672" h="4270159">
                <a:moveTo>
                  <a:pt x="5974672" y="0"/>
                </a:moveTo>
                <a:lnTo>
                  <a:pt x="5974672" y="0"/>
                </a:lnTo>
                <a:cubicBezTo>
                  <a:pt x="5945080" y="2959"/>
                  <a:pt x="5915289" y="4355"/>
                  <a:pt x="5885895" y="8877"/>
                </a:cubicBezTo>
                <a:cubicBezTo>
                  <a:pt x="5876646" y="10300"/>
                  <a:pt x="5868260" y="15184"/>
                  <a:pt x="5859262" y="17755"/>
                </a:cubicBezTo>
                <a:cubicBezTo>
                  <a:pt x="5847530" y="21107"/>
                  <a:pt x="5835438" y="23127"/>
                  <a:pt x="5823751" y="26633"/>
                </a:cubicBezTo>
                <a:cubicBezTo>
                  <a:pt x="5805825" y="32011"/>
                  <a:pt x="5770485" y="44388"/>
                  <a:pt x="5770485" y="44388"/>
                </a:cubicBezTo>
                <a:cubicBezTo>
                  <a:pt x="5751088" y="73483"/>
                  <a:pt x="5763400" y="71021"/>
                  <a:pt x="5743852" y="71021"/>
                </a:cubicBezTo>
                <a:lnTo>
                  <a:pt x="5495277" y="958788"/>
                </a:lnTo>
                <a:lnTo>
                  <a:pt x="4802819" y="4270159"/>
                </a:lnTo>
                <a:lnTo>
                  <a:pt x="2254928" y="3169328"/>
                </a:lnTo>
                <a:lnTo>
                  <a:pt x="2068497" y="3151573"/>
                </a:lnTo>
                <a:lnTo>
                  <a:pt x="1811044" y="3018408"/>
                </a:lnTo>
                <a:lnTo>
                  <a:pt x="1651246" y="3346881"/>
                </a:lnTo>
                <a:lnTo>
                  <a:pt x="1136342" y="3107184"/>
                </a:lnTo>
                <a:lnTo>
                  <a:pt x="1260629" y="2902998"/>
                </a:lnTo>
                <a:lnTo>
                  <a:pt x="1136342" y="2849732"/>
                </a:lnTo>
                <a:lnTo>
                  <a:pt x="319596" y="1864310"/>
                </a:lnTo>
                <a:lnTo>
                  <a:pt x="319596" y="1740023"/>
                </a:lnTo>
                <a:lnTo>
                  <a:pt x="230819" y="1677879"/>
                </a:lnTo>
                <a:lnTo>
                  <a:pt x="150920" y="1571347"/>
                </a:lnTo>
                <a:lnTo>
                  <a:pt x="0" y="1500326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Forma livre 3"/>
          <p:cNvSpPr/>
          <p:nvPr/>
        </p:nvSpPr>
        <p:spPr>
          <a:xfrm>
            <a:off x="3062796" y="1775534"/>
            <a:ext cx="5965794" cy="2192784"/>
          </a:xfrm>
          <a:custGeom>
            <a:avLst/>
            <a:gdLst>
              <a:gd name="connsiteX0" fmla="*/ 5965794 w 5965794"/>
              <a:gd name="connsiteY0" fmla="*/ 417250 h 2192784"/>
              <a:gd name="connsiteX1" fmla="*/ 5521911 w 5965794"/>
              <a:gd name="connsiteY1" fmla="*/ 541538 h 2192784"/>
              <a:gd name="connsiteX2" fmla="*/ 4500979 w 5965794"/>
              <a:gd name="connsiteY2" fmla="*/ 665825 h 2192784"/>
              <a:gd name="connsiteX3" fmla="*/ 4296792 w 5965794"/>
              <a:gd name="connsiteY3" fmla="*/ 674703 h 2192784"/>
              <a:gd name="connsiteX4" fmla="*/ 4216893 w 5965794"/>
              <a:gd name="connsiteY4" fmla="*/ 798990 h 2192784"/>
              <a:gd name="connsiteX5" fmla="*/ 3133818 w 5965794"/>
              <a:gd name="connsiteY5" fmla="*/ 346229 h 2192784"/>
              <a:gd name="connsiteX6" fmla="*/ 2334827 w 5965794"/>
              <a:gd name="connsiteY6" fmla="*/ 0 h 2192784"/>
              <a:gd name="connsiteX7" fmla="*/ 1784412 w 5965794"/>
              <a:gd name="connsiteY7" fmla="*/ 568171 h 2192784"/>
              <a:gd name="connsiteX8" fmla="*/ 1997476 w 5965794"/>
              <a:gd name="connsiteY8" fmla="*/ 648070 h 2192784"/>
              <a:gd name="connsiteX9" fmla="*/ 1633491 w 5965794"/>
              <a:gd name="connsiteY9" fmla="*/ 1136342 h 2192784"/>
              <a:gd name="connsiteX10" fmla="*/ 1384917 w 5965794"/>
              <a:gd name="connsiteY10" fmla="*/ 1491449 h 2192784"/>
              <a:gd name="connsiteX11" fmla="*/ 710214 w 5965794"/>
              <a:gd name="connsiteY11" fmla="*/ 1846555 h 2192784"/>
              <a:gd name="connsiteX12" fmla="*/ 266330 w 5965794"/>
              <a:gd name="connsiteY12" fmla="*/ 2192784 h 2192784"/>
              <a:gd name="connsiteX13" fmla="*/ 150921 w 5965794"/>
              <a:gd name="connsiteY13" fmla="*/ 2024109 h 2192784"/>
              <a:gd name="connsiteX14" fmla="*/ 0 w 5965794"/>
              <a:gd name="connsiteY14" fmla="*/ 1944210 h 21927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965794" h="2192784">
                <a:moveTo>
                  <a:pt x="5965794" y="417250"/>
                </a:moveTo>
                <a:lnTo>
                  <a:pt x="5521911" y="541538"/>
                </a:lnTo>
                <a:lnTo>
                  <a:pt x="4500979" y="665825"/>
                </a:lnTo>
                <a:lnTo>
                  <a:pt x="4296792" y="674703"/>
                </a:lnTo>
                <a:lnTo>
                  <a:pt x="4216893" y="798990"/>
                </a:lnTo>
                <a:lnTo>
                  <a:pt x="3133818" y="346229"/>
                </a:lnTo>
                <a:lnTo>
                  <a:pt x="2334827" y="0"/>
                </a:lnTo>
                <a:lnTo>
                  <a:pt x="1784412" y="568171"/>
                </a:lnTo>
                <a:lnTo>
                  <a:pt x="1997476" y="648070"/>
                </a:lnTo>
                <a:lnTo>
                  <a:pt x="1633491" y="1136342"/>
                </a:lnTo>
                <a:lnTo>
                  <a:pt x="1384917" y="1491449"/>
                </a:lnTo>
                <a:lnTo>
                  <a:pt x="710214" y="1846555"/>
                </a:lnTo>
                <a:lnTo>
                  <a:pt x="266330" y="2192784"/>
                </a:lnTo>
                <a:lnTo>
                  <a:pt x="150921" y="2024109"/>
                </a:lnTo>
                <a:lnTo>
                  <a:pt x="0" y="1944210"/>
                </a:lnTo>
              </a:path>
            </a:pathLst>
          </a:cu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4" name="Google Shape;5344;p32"/>
          <p:cNvSpPr txBox="1">
            <a:spLocks noGrp="1"/>
          </p:cNvSpPr>
          <p:nvPr>
            <p:ph type="title"/>
          </p:nvPr>
        </p:nvSpPr>
        <p:spPr>
          <a:xfrm>
            <a:off x="313184" y="116632"/>
            <a:ext cx="85794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-457200" algn="ctr"/>
            <a:r>
              <a:rPr lang="pt-BR" dirty="0"/>
              <a:t>Manobra Executada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5345" name="Google Shape;5345;p32"/>
          <p:cNvSpPr txBox="1">
            <a:spLocks noGrp="1"/>
          </p:cNvSpPr>
          <p:nvPr>
            <p:ph type="body" idx="2"/>
          </p:nvPr>
        </p:nvSpPr>
        <p:spPr>
          <a:xfrm>
            <a:off x="251520" y="1124744"/>
            <a:ext cx="86409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pt-BR" sz="1600" b="1" dirty="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Alim. DVLU13</a:t>
            </a:r>
            <a:endParaRPr dirty="0"/>
          </a:p>
        </p:txBody>
      </p:sp>
      <p:pic>
        <p:nvPicPr>
          <p:cNvPr id="5346" name="Google Shape;5346;p32"/>
          <p:cNvPicPr preferRelativeResize="0"/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21858" y="1556792"/>
            <a:ext cx="6012312" cy="5073760"/>
          </a:xfrm>
          <a:prstGeom prst="rect">
            <a:avLst/>
          </a:prstGeom>
          <a:noFill/>
          <a:ln>
            <a:noFill/>
          </a:ln>
        </p:spPr>
      </p:pic>
      <p:sp>
        <p:nvSpPr>
          <p:cNvPr id="5347" name="Google Shape;5347;p32"/>
          <p:cNvSpPr txBox="1"/>
          <p:nvPr/>
        </p:nvSpPr>
        <p:spPr>
          <a:xfrm>
            <a:off x="179512" y="1558811"/>
            <a:ext cx="3029700" cy="31700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600" b="1" dirty="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Redução: </a:t>
            </a:r>
            <a:br>
              <a:rPr lang="pt-BR" sz="1600" b="1" dirty="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</a:br>
            <a:r>
              <a:rPr lang="pt-BR" sz="1600" dirty="0">
                <a:solidFill>
                  <a:schemeClr val="dk1"/>
                </a:solidFill>
                <a:latin typeface="Arial Narrow"/>
                <a:sym typeface="Arial Narrow"/>
              </a:rPr>
              <a:t>2,80 MWh/mês </a:t>
            </a:r>
            <a:r>
              <a:rPr lang="pt-BR" sz="1600" dirty="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– 8,4 mil R$/ano</a:t>
            </a: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600" b="1" dirty="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FECHAR 162504 </a:t>
            </a:r>
            <a:r>
              <a:rPr lang="pt-BR" sz="1600" dirty="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(prot. 150mm2)</a:t>
            </a:r>
            <a:endParaRPr sz="1600" dirty="0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600" b="1" dirty="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ABRIR 28815 </a:t>
            </a:r>
            <a:r>
              <a:rPr lang="pt-BR" sz="1600" dirty="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(4/0AWG 107mm2)</a:t>
            </a:r>
            <a:endParaRPr dirty="0"/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(3809 clientes BT e 9 MT a jusante)</a:t>
            </a: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pt-BR" sz="1600" dirty="0">
              <a:solidFill>
                <a:schemeClr val="dk1"/>
              </a:solidFill>
              <a:latin typeface="Arial Narrow"/>
              <a:sym typeface="Arial Narrow"/>
            </a:endParaRPr>
          </a:p>
          <a:p>
            <a:pPr>
              <a:spcBef>
                <a:spcPts val="600"/>
              </a:spcBef>
            </a:pPr>
            <a:r>
              <a:rPr lang="pt-BR" sz="1400" b="1" dirty="0"/>
              <a:t>Data execução</a:t>
            </a:r>
            <a:r>
              <a:rPr lang="pt-BR" sz="1400" dirty="0"/>
              <a:t>: 03/11/2019</a:t>
            </a:r>
          </a:p>
          <a:p>
            <a:endParaRPr lang="pt-BR" sz="1400" b="1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 dirty="0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5348" name="Google Shape;5348;p32"/>
          <p:cNvSpPr/>
          <p:nvPr/>
        </p:nvSpPr>
        <p:spPr>
          <a:xfrm>
            <a:off x="3088257" y="2389517"/>
            <a:ext cx="6055743" cy="2165230"/>
          </a:xfrm>
          <a:custGeom>
            <a:avLst/>
            <a:gdLst/>
            <a:ahLst/>
            <a:cxnLst/>
            <a:rect l="l" t="t" r="r" b="b"/>
            <a:pathLst>
              <a:path w="6055743" h="2165230" extrusionOk="0">
                <a:moveTo>
                  <a:pt x="6055743" y="414068"/>
                </a:moveTo>
                <a:lnTo>
                  <a:pt x="4494362" y="207034"/>
                </a:lnTo>
                <a:lnTo>
                  <a:pt x="4313207" y="293298"/>
                </a:lnTo>
                <a:lnTo>
                  <a:pt x="3623094" y="370936"/>
                </a:lnTo>
                <a:lnTo>
                  <a:pt x="3191773" y="258792"/>
                </a:lnTo>
                <a:lnTo>
                  <a:pt x="3019245" y="439947"/>
                </a:lnTo>
                <a:lnTo>
                  <a:pt x="1984075" y="0"/>
                </a:lnTo>
                <a:lnTo>
                  <a:pt x="0" y="2165230"/>
                </a:lnTo>
              </a:path>
            </a:pathLst>
          </a:cu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5349" name="Google Shape;5349;p32"/>
          <p:cNvSpPr/>
          <p:nvPr/>
        </p:nvSpPr>
        <p:spPr>
          <a:xfrm>
            <a:off x="3094074" y="2743200"/>
            <a:ext cx="6028661" cy="3327991"/>
          </a:xfrm>
          <a:custGeom>
            <a:avLst/>
            <a:gdLst/>
            <a:ahLst/>
            <a:cxnLst/>
            <a:rect l="l" t="t" r="r" b="b"/>
            <a:pathLst>
              <a:path w="6028661" h="3327991" extrusionOk="0">
                <a:moveTo>
                  <a:pt x="6028661" y="63795"/>
                </a:moveTo>
                <a:lnTo>
                  <a:pt x="5709684" y="0"/>
                </a:lnTo>
                <a:lnTo>
                  <a:pt x="5688419" y="1435395"/>
                </a:lnTo>
                <a:lnTo>
                  <a:pt x="4880345" y="3327991"/>
                </a:lnTo>
                <a:lnTo>
                  <a:pt x="2732568" y="2381693"/>
                </a:lnTo>
                <a:lnTo>
                  <a:pt x="2498652" y="2041451"/>
                </a:lnTo>
                <a:lnTo>
                  <a:pt x="1116419" y="1467293"/>
                </a:lnTo>
                <a:lnTo>
                  <a:pt x="520996" y="1212112"/>
                </a:lnTo>
                <a:lnTo>
                  <a:pt x="0" y="1807535"/>
                </a:lnTo>
              </a:path>
            </a:pathLst>
          </a:cu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</p:spTree>
    <p:extLst>
      <p:ext uri="{BB962C8B-B14F-4D97-AF65-F5344CB8AC3E}">
        <p14:creationId xmlns:p14="http://schemas.microsoft.com/office/powerpoint/2010/main" val="3038301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3" name="Google Shape;5333;p31"/>
          <p:cNvSpPr txBox="1">
            <a:spLocks noGrp="1"/>
          </p:cNvSpPr>
          <p:nvPr>
            <p:ph type="title"/>
          </p:nvPr>
        </p:nvSpPr>
        <p:spPr>
          <a:xfrm>
            <a:off x="313184" y="116632"/>
            <a:ext cx="85794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-457200" algn="ctr"/>
            <a:r>
              <a:rPr lang="pt-BR" dirty="0"/>
              <a:t>Manobra Executada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5334" name="Google Shape;5334;p31"/>
          <p:cNvSpPr txBox="1">
            <a:spLocks noGrp="1"/>
          </p:cNvSpPr>
          <p:nvPr>
            <p:ph type="body" idx="2"/>
          </p:nvPr>
        </p:nvSpPr>
        <p:spPr>
          <a:xfrm>
            <a:off x="179512" y="1124744"/>
            <a:ext cx="3106800" cy="3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600"/>
              <a:buNone/>
            </a:pPr>
            <a:r>
              <a:rPr lang="pt-BR" sz="1600" b="1" dirty="0" err="1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Alim</a:t>
            </a:r>
            <a:r>
              <a:rPr lang="pt-BR" sz="1600" b="1" dirty="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. PSOU07</a:t>
            </a:r>
          </a:p>
          <a:p>
            <a:pPr marL="0" lvl="0" indent="0" algn="l">
              <a:spcBef>
                <a:spcPts val="600"/>
              </a:spcBef>
              <a:spcAft>
                <a:spcPts val="600"/>
              </a:spcAft>
              <a:buSzPts val="1600"/>
            </a:pPr>
            <a:r>
              <a:rPr lang="pt-BR" sz="1600" b="1" dirty="0"/>
              <a:t>Redução: </a:t>
            </a:r>
            <a:br>
              <a:rPr lang="pt-BR" sz="1600" b="1" dirty="0"/>
            </a:br>
            <a:r>
              <a:rPr lang="pt-BR" sz="1600" dirty="0"/>
              <a:t>2,55 MWh/mês – 7,1 mil R$/ano</a:t>
            </a:r>
          </a:p>
          <a:p>
            <a:pPr marL="0" lvl="0" indent="0">
              <a:spcBef>
                <a:spcPts val="600"/>
              </a:spcBef>
              <a:spcAft>
                <a:spcPts val="600"/>
              </a:spcAft>
              <a:buSzPts val="1600"/>
            </a:pPr>
            <a:r>
              <a:rPr lang="pt-BR" sz="1600" b="1" dirty="0"/>
              <a:t>FECHAR 52091 </a:t>
            </a:r>
            <a:r>
              <a:rPr lang="pt-BR" sz="1600" dirty="0"/>
              <a:t>(1/0AWG 53,43mm2) </a:t>
            </a:r>
          </a:p>
          <a:p>
            <a:pPr marL="0" lvl="0" indent="0" algn="l">
              <a:spcBef>
                <a:spcPts val="600"/>
              </a:spcBef>
              <a:spcAft>
                <a:spcPts val="600"/>
              </a:spcAft>
            </a:pPr>
            <a:r>
              <a:rPr lang="pt-BR" sz="1600" b="1" dirty="0"/>
              <a:t>ABRIR 52078   </a:t>
            </a:r>
            <a:r>
              <a:rPr lang="pt-BR" sz="1600" dirty="0"/>
              <a:t>(1/0AWG 53,43mm2)</a:t>
            </a:r>
          </a:p>
          <a:p>
            <a:pPr marL="0" lvl="0" indent="0" algn="l">
              <a:spcBef>
                <a:spcPts val="600"/>
              </a:spcBef>
              <a:spcAft>
                <a:spcPts val="600"/>
              </a:spcAft>
            </a:pPr>
            <a:r>
              <a:rPr lang="pt-BR" sz="1600" b="1" dirty="0"/>
              <a:t>Descrição: </a:t>
            </a:r>
            <a:r>
              <a:rPr lang="pt-BR" sz="1600" dirty="0"/>
              <a:t>Redução da distância elétrica até a SE em </a:t>
            </a:r>
            <a:r>
              <a:rPr lang="pt-BR" sz="1600" b="1" dirty="0"/>
              <a:t>90m</a:t>
            </a:r>
            <a:r>
              <a:rPr lang="pt-BR" sz="1600" dirty="0"/>
              <a:t>.</a:t>
            </a:r>
          </a:p>
          <a:p>
            <a:pPr marL="0" lvl="0" indent="0" algn="l">
              <a:spcBef>
                <a:spcPts val="600"/>
              </a:spcBef>
              <a:spcAft>
                <a:spcPts val="600"/>
              </a:spcAft>
            </a:pPr>
            <a:r>
              <a:rPr lang="pt-BR" sz="1600" b="1" dirty="0"/>
              <a:t>Data execução</a:t>
            </a:r>
            <a:r>
              <a:rPr lang="pt-BR" sz="1600" dirty="0"/>
              <a:t>: 03/11/2019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 sz="1600" b="1" dirty="0"/>
          </a:p>
          <a:p>
            <a:pPr marL="0" lvl="0" indent="0" algn="just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 sz="1600" b="1" dirty="0"/>
          </a:p>
        </p:txBody>
      </p:sp>
      <p:pic>
        <p:nvPicPr>
          <p:cNvPr id="5337" name="Google Shape;5337;p31"/>
          <p:cNvPicPr preferRelativeResize="0"/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78816" y="1165920"/>
            <a:ext cx="5300191" cy="5600202"/>
          </a:xfrm>
          <a:prstGeom prst="rect">
            <a:avLst/>
          </a:prstGeom>
          <a:noFill/>
          <a:ln>
            <a:noFill/>
          </a:ln>
        </p:spPr>
      </p:pic>
      <p:sp>
        <p:nvSpPr>
          <p:cNvPr id="5338" name="Google Shape;5338;p31"/>
          <p:cNvSpPr/>
          <p:nvPr/>
        </p:nvSpPr>
        <p:spPr>
          <a:xfrm>
            <a:off x="4593265" y="1307805"/>
            <a:ext cx="4380614" cy="3444948"/>
          </a:xfrm>
          <a:custGeom>
            <a:avLst/>
            <a:gdLst/>
            <a:ahLst/>
            <a:cxnLst/>
            <a:rect l="l" t="t" r="r" b="b"/>
            <a:pathLst>
              <a:path w="4380614" h="3444948" extrusionOk="0">
                <a:moveTo>
                  <a:pt x="4380614" y="0"/>
                </a:moveTo>
                <a:lnTo>
                  <a:pt x="4380614" y="0"/>
                </a:lnTo>
                <a:cubicBezTo>
                  <a:pt x="4380347" y="344"/>
                  <a:pt x="4271775" y="135133"/>
                  <a:pt x="4263656" y="159488"/>
                </a:cubicBezTo>
                <a:cubicBezTo>
                  <a:pt x="4248402" y="205249"/>
                  <a:pt x="4255741" y="180513"/>
                  <a:pt x="4242391" y="233916"/>
                </a:cubicBezTo>
                <a:lnTo>
                  <a:pt x="4231758" y="372139"/>
                </a:lnTo>
                <a:lnTo>
                  <a:pt x="3338623" y="202018"/>
                </a:lnTo>
                <a:lnTo>
                  <a:pt x="2806995" y="1456660"/>
                </a:lnTo>
                <a:lnTo>
                  <a:pt x="2647507" y="1786269"/>
                </a:lnTo>
                <a:lnTo>
                  <a:pt x="2402958" y="1871330"/>
                </a:lnTo>
                <a:lnTo>
                  <a:pt x="680484" y="2286000"/>
                </a:lnTo>
                <a:lnTo>
                  <a:pt x="850605" y="2785730"/>
                </a:lnTo>
                <a:lnTo>
                  <a:pt x="0" y="3009014"/>
                </a:lnTo>
                <a:lnTo>
                  <a:pt x="74428" y="3444948"/>
                </a:lnTo>
              </a:path>
            </a:pathLst>
          </a:cu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5339" name="Google Shape;5339;p31"/>
          <p:cNvSpPr/>
          <p:nvPr/>
        </p:nvSpPr>
        <p:spPr>
          <a:xfrm>
            <a:off x="7230140" y="1329070"/>
            <a:ext cx="1733107" cy="4253023"/>
          </a:xfrm>
          <a:custGeom>
            <a:avLst/>
            <a:gdLst/>
            <a:ahLst/>
            <a:cxnLst/>
            <a:rect l="l" t="t" r="r" b="b"/>
            <a:pathLst>
              <a:path w="1733107" h="4253023" extrusionOk="0">
                <a:moveTo>
                  <a:pt x="1733107" y="0"/>
                </a:moveTo>
                <a:lnTo>
                  <a:pt x="1573618" y="340242"/>
                </a:lnTo>
                <a:lnTo>
                  <a:pt x="648586" y="180753"/>
                </a:lnTo>
                <a:lnTo>
                  <a:pt x="0" y="1765004"/>
                </a:lnTo>
                <a:lnTo>
                  <a:pt x="74427" y="1860697"/>
                </a:lnTo>
                <a:lnTo>
                  <a:pt x="180753" y="1913860"/>
                </a:lnTo>
                <a:lnTo>
                  <a:pt x="786809" y="2892056"/>
                </a:lnTo>
                <a:lnTo>
                  <a:pt x="1446027" y="4019107"/>
                </a:lnTo>
                <a:lnTo>
                  <a:pt x="1041990" y="4114800"/>
                </a:lnTo>
                <a:lnTo>
                  <a:pt x="925032" y="4253023"/>
                </a:lnTo>
              </a:path>
            </a:pathLst>
          </a:custGeom>
          <a:noFill/>
          <a:ln w="25400" cap="flat" cmpd="sng">
            <a:solidFill>
              <a:srgbClr val="00B0F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5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4" name="Google Shape;5344;p32"/>
          <p:cNvSpPr txBox="1">
            <a:spLocks noGrp="1"/>
          </p:cNvSpPr>
          <p:nvPr>
            <p:ph type="title"/>
          </p:nvPr>
        </p:nvSpPr>
        <p:spPr>
          <a:xfrm>
            <a:off x="313184" y="116632"/>
            <a:ext cx="85794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-457200" algn="ctr"/>
            <a:r>
              <a:rPr lang="pt-BR" dirty="0"/>
              <a:t>Manobra Executada</a:t>
            </a:r>
            <a:endParaRPr dirty="0"/>
          </a:p>
        </p:txBody>
      </p:sp>
      <p:sp>
        <p:nvSpPr>
          <p:cNvPr id="5345" name="Google Shape;5345;p32"/>
          <p:cNvSpPr txBox="1">
            <a:spLocks noGrp="1"/>
          </p:cNvSpPr>
          <p:nvPr>
            <p:ph type="body" idx="2"/>
          </p:nvPr>
        </p:nvSpPr>
        <p:spPr>
          <a:xfrm>
            <a:off x="186734" y="1124744"/>
            <a:ext cx="3785191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>
              <a:spcBef>
                <a:spcPts val="0"/>
              </a:spcBef>
              <a:buSzPts val="1600"/>
            </a:pPr>
            <a:r>
              <a:rPr lang="pt-BR" sz="1600" b="1" dirty="0">
                <a:solidFill>
                  <a:schemeClr val="dk1"/>
                </a:solidFill>
                <a:sym typeface="Arial Narrow"/>
              </a:rPr>
              <a:t>Alim. </a:t>
            </a:r>
            <a:r>
              <a:rPr lang="pt-BR" sz="1600" b="1" dirty="0"/>
              <a:t>BHGT19 </a:t>
            </a:r>
            <a:endParaRPr lang="pt-BR" sz="1600" b="1" dirty="0">
              <a:solidFill>
                <a:schemeClr val="dk1"/>
              </a:solidFill>
              <a:sym typeface="Arial Narrow"/>
            </a:endParaRPr>
          </a:p>
          <a:p>
            <a:pPr marL="0" lvl="0" indent="0" algn="l">
              <a:spcBef>
                <a:spcPts val="0"/>
              </a:spcBef>
              <a:buSzPts val="1600"/>
            </a:pPr>
            <a:r>
              <a:rPr lang="pt-BR" sz="1600" b="1" dirty="0"/>
              <a:t>Redução</a:t>
            </a:r>
            <a:r>
              <a:rPr lang="pt-BR" sz="1600" dirty="0"/>
              <a:t>: </a:t>
            </a:r>
            <a:br>
              <a:rPr lang="pt-BR" sz="1600" dirty="0"/>
            </a:br>
            <a:r>
              <a:rPr lang="pt-BR" sz="1600" dirty="0"/>
              <a:t>1,52 MWh/mês - 4,6 mil R$/ano </a:t>
            </a:r>
          </a:p>
          <a:p>
            <a:pPr marL="0" lvl="0" indent="0" algn="l">
              <a:spcBef>
                <a:spcPts val="0"/>
              </a:spcBef>
              <a:buSzPts val="1600"/>
            </a:pPr>
            <a:endParaRPr lang="pt-BR" sz="1600" b="1" dirty="0"/>
          </a:p>
          <a:p>
            <a:pPr marL="0" lvl="0" indent="0" algn="l">
              <a:spcBef>
                <a:spcPts val="0"/>
              </a:spcBef>
              <a:buSzPts val="1600"/>
            </a:pPr>
            <a:r>
              <a:rPr lang="pt-BR" sz="1600" b="1" dirty="0"/>
              <a:t>FECHAR 376530 </a:t>
            </a:r>
            <a:r>
              <a:rPr lang="pt-BR" sz="1600" dirty="0"/>
              <a:t>(Prot. 150,0mm2)</a:t>
            </a:r>
          </a:p>
          <a:p>
            <a:pPr marL="0" lvl="0" indent="0" algn="l">
              <a:spcBef>
                <a:spcPts val="0"/>
              </a:spcBef>
              <a:buSzPts val="1600"/>
            </a:pPr>
            <a:r>
              <a:rPr lang="pt-BR" sz="1600" b="1" dirty="0"/>
              <a:t>ABRIR 4339 </a:t>
            </a:r>
            <a:r>
              <a:rPr lang="pt-BR" sz="1600" dirty="0"/>
              <a:t>(336,4 MCM 170mm2)</a:t>
            </a:r>
          </a:p>
          <a:p>
            <a:pPr marL="0" lvl="0" indent="0" algn="l">
              <a:spcBef>
                <a:spcPts val="0"/>
              </a:spcBef>
              <a:buSzPts val="1600"/>
            </a:pPr>
            <a:r>
              <a:rPr lang="pt-BR" sz="1600" b="1" dirty="0"/>
              <a:t>Data execução</a:t>
            </a:r>
            <a:r>
              <a:rPr lang="pt-BR" sz="1600" dirty="0"/>
              <a:t>: 03/11/2019</a:t>
            </a:r>
          </a:p>
          <a:p>
            <a:pPr marL="0" lvl="0" indent="0" algn="l">
              <a:spcBef>
                <a:spcPts val="0"/>
              </a:spcBef>
              <a:buSzPts val="1600"/>
            </a:pPr>
            <a:endParaRPr lang="pt-BR" sz="1600" dirty="0"/>
          </a:p>
        </p:txBody>
      </p:sp>
      <p:sp>
        <p:nvSpPr>
          <p:cNvPr id="4" name="Forma livre 3"/>
          <p:cNvSpPr/>
          <p:nvPr/>
        </p:nvSpPr>
        <p:spPr>
          <a:xfrm>
            <a:off x="4124325" y="2181225"/>
            <a:ext cx="4686300" cy="2619375"/>
          </a:xfrm>
          <a:custGeom>
            <a:avLst/>
            <a:gdLst>
              <a:gd name="connsiteX0" fmla="*/ 4686300 w 4686300"/>
              <a:gd name="connsiteY0" fmla="*/ 0 h 2619375"/>
              <a:gd name="connsiteX1" fmla="*/ 4686300 w 4686300"/>
              <a:gd name="connsiteY1" fmla="*/ 0 h 2619375"/>
              <a:gd name="connsiteX2" fmla="*/ 4410075 w 4686300"/>
              <a:gd name="connsiteY2" fmla="*/ 9525 h 2619375"/>
              <a:gd name="connsiteX3" fmla="*/ 4343400 w 4686300"/>
              <a:gd name="connsiteY3" fmla="*/ 19050 h 2619375"/>
              <a:gd name="connsiteX4" fmla="*/ 3886200 w 4686300"/>
              <a:gd name="connsiteY4" fmla="*/ 9525 h 2619375"/>
              <a:gd name="connsiteX5" fmla="*/ 3257550 w 4686300"/>
              <a:gd name="connsiteY5" fmla="*/ 19050 h 2619375"/>
              <a:gd name="connsiteX6" fmla="*/ 1590675 w 4686300"/>
              <a:gd name="connsiteY6" fmla="*/ 38100 h 2619375"/>
              <a:gd name="connsiteX7" fmla="*/ 1504950 w 4686300"/>
              <a:gd name="connsiteY7" fmla="*/ 47625 h 2619375"/>
              <a:gd name="connsiteX8" fmla="*/ 1438275 w 4686300"/>
              <a:gd name="connsiteY8" fmla="*/ 66675 h 2619375"/>
              <a:gd name="connsiteX9" fmla="*/ 1400175 w 4686300"/>
              <a:gd name="connsiteY9" fmla="*/ 76200 h 2619375"/>
              <a:gd name="connsiteX10" fmla="*/ 1295400 w 4686300"/>
              <a:gd name="connsiteY10" fmla="*/ 66675 h 2619375"/>
              <a:gd name="connsiteX11" fmla="*/ 2714625 w 4686300"/>
              <a:gd name="connsiteY11" fmla="*/ 2543175 h 2619375"/>
              <a:gd name="connsiteX12" fmla="*/ 0 w 4686300"/>
              <a:gd name="connsiteY12" fmla="*/ 2619375 h 2619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686300" h="2619375">
                <a:moveTo>
                  <a:pt x="4686300" y="0"/>
                </a:moveTo>
                <a:lnTo>
                  <a:pt x="4686300" y="0"/>
                </a:lnTo>
                <a:cubicBezTo>
                  <a:pt x="4594225" y="3175"/>
                  <a:pt x="4502063" y="4415"/>
                  <a:pt x="4410075" y="9525"/>
                </a:cubicBezTo>
                <a:cubicBezTo>
                  <a:pt x="4387659" y="10770"/>
                  <a:pt x="4365851" y="19050"/>
                  <a:pt x="4343400" y="19050"/>
                </a:cubicBezTo>
                <a:cubicBezTo>
                  <a:pt x="4190967" y="19050"/>
                  <a:pt x="4038600" y="12700"/>
                  <a:pt x="3886200" y="9525"/>
                </a:cubicBezTo>
                <a:lnTo>
                  <a:pt x="3257550" y="19050"/>
                </a:lnTo>
                <a:lnTo>
                  <a:pt x="1590675" y="38100"/>
                </a:lnTo>
                <a:cubicBezTo>
                  <a:pt x="1562100" y="41275"/>
                  <a:pt x="1533367" y="43253"/>
                  <a:pt x="1504950" y="47625"/>
                </a:cubicBezTo>
                <a:cubicBezTo>
                  <a:pt x="1472692" y="52588"/>
                  <a:pt x="1467318" y="58377"/>
                  <a:pt x="1438275" y="66675"/>
                </a:cubicBezTo>
                <a:cubicBezTo>
                  <a:pt x="1425688" y="70271"/>
                  <a:pt x="1412875" y="73025"/>
                  <a:pt x="1400175" y="76200"/>
                </a:cubicBezTo>
                <a:cubicBezTo>
                  <a:pt x="1301766" y="66359"/>
                  <a:pt x="1336833" y="66675"/>
                  <a:pt x="1295400" y="66675"/>
                </a:cubicBezTo>
                <a:lnTo>
                  <a:pt x="2714625" y="2543175"/>
                </a:lnTo>
                <a:lnTo>
                  <a:pt x="0" y="2619375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Forma livre 5"/>
          <p:cNvSpPr/>
          <p:nvPr/>
        </p:nvSpPr>
        <p:spPr>
          <a:xfrm>
            <a:off x="4114800" y="4705350"/>
            <a:ext cx="3733800" cy="1609725"/>
          </a:xfrm>
          <a:custGeom>
            <a:avLst/>
            <a:gdLst>
              <a:gd name="connsiteX0" fmla="*/ 3733800 w 3733800"/>
              <a:gd name="connsiteY0" fmla="*/ 1609725 h 1609725"/>
              <a:gd name="connsiteX1" fmla="*/ 3514725 w 3733800"/>
              <a:gd name="connsiteY1" fmla="*/ 800100 h 1609725"/>
              <a:gd name="connsiteX2" fmla="*/ 3067050 w 3733800"/>
              <a:gd name="connsiteY2" fmla="*/ 752475 h 1609725"/>
              <a:gd name="connsiteX3" fmla="*/ 2733675 w 3733800"/>
              <a:gd name="connsiteY3" fmla="*/ 0 h 1609725"/>
              <a:gd name="connsiteX4" fmla="*/ 0 w 3733800"/>
              <a:gd name="connsiteY4" fmla="*/ 104775 h 1609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33800" h="1609725">
                <a:moveTo>
                  <a:pt x="3733800" y="1609725"/>
                </a:moveTo>
                <a:lnTo>
                  <a:pt x="3514725" y="800100"/>
                </a:lnTo>
                <a:lnTo>
                  <a:pt x="3067050" y="752475"/>
                </a:lnTo>
                <a:lnTo>
                  <a:pt x="2733675" y="0"/>
                </a:lnTo>
                <a:lnTo>
                  <a:pt x="0" y="104775"/>
                </a:lnTo>
              </a:path>
            </a:pathLst>
          </a:cu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Oval 1"/>
          <p:cNvSpPr/>
          <p:nvPr/>
        </p:nvSpPr>
        <p:spPr>
          <a:xfrm>
            <a:off x="5891917" y="2091481"/>
            <a:ext cx="421419" cy="29390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Oval 7"/>
          <p:cNvSpPr/>
          <p:nvPr/>
        </p:nvSpPr>
        <p:spPr>
          <a:xfrm>
            <a:off x="6895105" y="5154059"/>
            <a:ext cx="421419" cy="29390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114800" y="1110118"/>
            <a:ext cx="4695597" cy="5248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Freeform 9"/>
          <p:cNvSpPr/>
          <p:nvPr/>
        </p:nvSpPr>
        <p:spPr>
          <a:xfrm>
            <a:off x="4122420" y="2225040"/>
            <a:ext cx="4678680" cy="2621280"/>
          </a:xfrm>
          <a:custGeom>
            <a:avLst/>
            <a:gdLst>
              <a:gd name="connsiteX0" fmla="*/ 4678680 w 4678680"/>
              <a:gd name="connsiteY0" fmla="*/ 0 h 2621280"/>
              <a:gd name="connsiteX1" fmla="*/ 1295400 w 4678680"/>
              <a:gd name="connsiteY1" fmla="*/ 53340 h 2621280"/>
              <a:gd name="connsiteX2" fmla="*/ 1699260 w 4678680"/>
              <a:gd name="connsiteY2" fmla="*/ 822960 h 2621280"/>
              <a:gd name="connsiteX3" fmla="*/ 2712720 w 4678680"/>
              <a:gd name="connsiteY3" fmla="*/ 2514600 h 2621280"/>
              <a:gd name="connsiteX4" fmla="*/ 0 w 4678680"/>
              <a:gd name="connsiteY4" fmla="*/ 2621280 h 2621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78680" h="2621280">
                <a:moveTo>
                  <a:pt x="4678680" y="0"/>
                </a:moveTo>
                <a:lnTo>
                  <a:pt x="1295400" y="53340"/>
                </a:lnTo>
                <a:lnTo>
                  <a:pt x="1699260" y="822960"/>
                </a:lnTo>
                <a:lnTo>
                  <a:pt x="2712720" y="2514600"/>
                </a:lnTo>
                <a:lnTo>
                  <a:pt x="0" y="2621280"/>
                </a:lnTo>
              </a:path>
            </a:pathLst>
          </a:cu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Freeform 10"/>
          <p:cNvSpPr/>
          <p:nvPr/>
        </p:nvSpPr>
        <p:spPr>
          <a:xfrm>
            <a:off x="4137660" y="4747260"/>
            <a:ext cx="3710940" cy="1584960"/>
          </a:xfrm>
          <a:custGeom>
            <a:avLst/>
            <a:gdLst>
              <a:gd name="connsiteX0" fmla="*/ 3710940 w 3710940"/>
              <a:gd name="connsiteY0" fmla="*/ 1584960 h 1584960"/>
              <a:gd name="connsiteX1" fmla="*/ 3467100 w 3710940"/>
              <a:gd name="connsiteY1" fmla="*/ 807720 h 1584960"/>
              <a:gd name="connsiteX2" fmla="*/ 3017520 w 3710940"/>
              <a:gd name="connsiteY2" fmla="*/ 739140 h 1584960"/>
              <a:gd name="connsiteX3" fmla="*/ 2689860 w 3710940"/>
              <a:gd name="connsiteY3" fmla="*/ 0 h 1584960"/>
              <a:gd name="connsiteX4" fmla="*/ 0 w 3710940"/>
              <a:gd name="connsiteY4" fmla="*/ 99060 h 1584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10940" h="1584960">
                <a:moveTo>
                  <a:pt x="3710940" y="1584960"/>
                </a:moveTo>
                <a:lnTo>
                  <a:pt x="3467100" y="807720"/>
                </a:lnTo>
                <a:lnTo>
                  <a:pt x="3017520" y="739140"/>
                </a:lnTo>
                <a:lnTo>
                  <a:pt x="2689860" y="0"/>
                </a:lnTo>
                <a:lnTo>
                  <a:pt x="0" y="99060"/>
                </a:lnTo>
              </a:path>
            </a:pathLst>
          </a:cu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8844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2809" y="1137673"/>
            <a:ext cx="5958498" cy="5140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344" name="Google Shape;5344;p32"/>
          <p:cNvSpPr txBox="1">
            <a:spLocks noGrp="1"/>
          </p:cNvSpPr>
          <p:nvPr>
            <p:ph type="title"/>
          </p:nvPr>
        </p:nvSpPr>
        <p:spPr>
          <a:xfrm>
            <a:off x="313184" y="116632"/>
            <a:ext cx="85794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-457200" algn="ctr"/>
            <a:r>
              <a:rPr lang="pt-BR" dirty="0"/>
              <a:t>Manobra Executada</a:t>
            </a:r>
            <a:endParaRPr dirty="0"/>
          </a:p>
        </p:txBody>
      </p:sp>
      <p:sp>
        <p:nvSpPr>
          <p:cNvPr id="5345" name="Google Shape;5345;p32"/>
          <p:cNvSpPr txBox="1">
            <a:spLocks noGrp="1"/>
          </p:cNvSpPr>
          <p:nvPr>
            <p:ph type="body" idx="2"/>
          </p:nvPr>
        </p:nvSpPr>
        <p:spPr>
          <a:xfrm>
            <a:off x="112694" y="1124744"/>
            <a:ext cx="2960115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buSzPts val="1600"/>
            </a:pPr>
            <a:r>
              <a:rPr lang="pt-BR" sz="1600" b="1" dirty="0">
                <a:solidFill>
                  <a:schemeClr val="dk1"/>
                </a:solidFill>
                <a:sym typeface="Arial Narrow"/>
              </a:rPr>
              <a:t>Alim.</a:t>
            </a:r>
            <a:r>
              <a:rPr lang="pt-BR" sz="1600" b="1" dirty="0"/>
              <a:t> CGAU10</a:t>
            </a:r>
            <a:endParaRPr lang="pt-BR" sz="1600" b="1" dirty="0">
              <a:solidFill>
                <a:schemeClr val="dk1"/>
              </a:solidFill>
              <a:sym typeface="Arial Narrow"/>
            </a:endParaRPr>
          </a:p>
          <a:p>
            <a:pPr marL="0" lvl="0" indent="0" algn="l">
              <a:spcBef>
                <a:spcPts val="0"/>
              </a:spcBef>
              <a:buSzPts val="1600"/>
            </a:pPr>
            <a:r>
              <a:rPr lang="pt-BR" sz="1600" b="1" dirty="0">
                <a:solidFill>
                  <a:schemeClr val="dk1"/>
                </a:solidFill>
                <a:sym typeface="Arial Narrow"/>
              </a:rPr>
              <a:t>Redução</a:t>
            </a:r>
            <a:r>
              <a:rPr lang="pt-BR" sz="1600" dirty="0">
                <a:solidFill>
                  <a:schemeClr val="dk1"/>
                </a:solidFill>
                <a:sym typeface="Arial Narrow"/>
              </a:rPr>
              <a:t> </a:t>
            </a:r>
            <a:br>
              <a:rPr lang="pt-BR" sz="1600" dirty="0">
                <a:solidFill>
                  <a:schemeClr val="dk1"/>
                </a:solidFill>
                <a:sym typeface="Arial Narrow"/>
              </a:rPr>
            </a:br>
            <a:r>
              <a:rPr lang="pt-BR" sz="1600" dirty="0">
                <a:solidFill>
                  <a:schemeClr val="dk1"/>
                </a:solidFill>
                <a:sym typeface="Arial Narrow"/>
              </a:rPr>
              <a:t>2</a:t>
            </a:r>
            <a:r>
              <a:rPr lang="pt-BR" sz="1600" dirty="0"/>
              <a:t>,76</a:t>
            </a:r>
            <a:r>
              <a:rPr lang="pt-BR" sz="1600" dirty="0">
                <a:solidFill>
                  <a:schemeClr val="dk1"/>
                </a:solidFill>
                <a:sym typeface="Arial Narrow"/>
              </a:rPr>
              <a:t> MWh/mês – 8</a:t>
            </a:r>
            <a:r>
              <a:rPr lang="pt-BR" sz="1600" dirty="0"/>
              <a:t>,3 mil</a:t>
            </a:r>
            <a:r>
              <a:rPr lang="pt-BR" sz="1600" dirty="0">
                <a:solidFill>
                  <a:schemeClr val="dk1"/>
                </a:solidFill>
                <a:sym typeface="Arial Narrow"/>
              </a:rPr>
              <a:t> R$/ano</a:t>
            </a:r>
          </a:p>
          <a:p>
            <a:pPr marL="0" lvl="0" indent="0">
              <a:spcBef>
                <a:spcPts val="0"/>
              </a:spcBef>
              <a:buSzPts val="1600"/>
            </a:pPr>
            <a:endParaRPr lang="pt-BR" sz="1600" b="1" dirty="0"/>
          </a:p>
          <a:p>
            <a:pPr marL="0" lvl="0" indent="0">
              <a:spcBef>
                <a:spcPts val="0"/>
              </a:spcBef>
              <a:buSzPts val="1600"/>
            </a:pPr>
            <a:r>
              <a:rPr lang="pt-BR" sz="1600" b="1" dirty="0"/>
              <a:t>FECHAR</a:t>
            </a:r>
            <a:r>
              <a:rPr lang="pt-BR" sz="1600" dirty="0"/>
              <a:t> </a:t>
            </a:r>
            <a:r>
              <a:rPr lang="pt-BR" sz="1600" b="1" dirty="0"/>
              <a:t>293937 </a:t>
            </a:r>
            <a:r>
              <a:rPr lang="pt-BR" sz="1600" dirty="0"/>
              <a:t>(Prot. 50mm2)</a:t>
            </a:r>
          </a:p>
          <a:p>
            <a:pPr marL="0" lvl="0" indent="0">
              <a:spcBef>
                <a:spcPts val="0"/>
              </a:spcBef>
              <a:buSzPts val="1600"/>
            </a:pPr>
            <a:r>
              <a:rPr lang="pt-BR" sz="1600" b="1" dirty="0"/>
              <a:t>ABRIR 300623 </a:t>
            </a:r>
            <a:r>
              <a:rPr lang="pt-BR" sz="1600" dirty="0"/>
              <a:t>(2 AWG 33,00mm2)</a:t>
            </a:r>
          </a:p>
          <a:p>
            <a:pPr marL="0" lvl="0" indent="0" algn="l">
              <a:spcBef>
                <a:spcPts val="0"/>
              </a:spcBef>
            </a:pPr>
            <a:endParaRPr lang="pt-BR" sz="1600" dirty="0"/>
          </a:p>
          <a:p>
            <a:pPr marL="0" indent="0" algn="l">
              <a:spcBef>
                <a:spcPts val="0"/>
              </a:spcBef>
            </a:pPr>
            <a:r>
              <a:rPr lang="pt-BR" sz="1600" b="1" dirty="0"/>
              <a:t>Descrição</a:t>
            </a:r>
            <a:r>
              <a:rPr lang="pt-BR" sz="1600" dirty="0"/>
              <a:t>: Propõe alimentar por </a:t>
            </a:r>
            <a:r>
              <a:rPr lang="pt-BR" sz="1600" b="1" dirty="0"/>
              <a:t>rede mais forte 2288 clientes BT e 1 MT.</a:t>
            </a:r>
          </a:p>
          <a:p>
            <a:pPr marL="0" lvl="0" indent="0" algn="l">
              <a:spcBef>
                <a:spcPts val="0"/>
              </a:spcBef>
            </a:pPr>
            <a:endParaRPr lang="pt-BR" sz="1600" dirty="0"/>
          </a:p>
          <a:p>
            <a:pPr marL="0" lvl="0" indent="0" algn="l">
              <a:spcBef>
                <a:spcPts val="0"/>
              </a:spcBef>
            </a:pPr>
            <a:r>
              <a:rPr lang="pt-BR" sz="1600" b="1" dirty="0"/>
              <a:t>Data execução</a:t>
            </a:r>
            <a:r>
              <a:rPr lang="pt-BR" sz="1600" dirty="0"/>
              <a:t>: 09/11/2019</a:t>
            </a:r>
          </a:p>
        </p:txBody>
      </p:sp>
      <p:sp>
        <p:nvSpPr>
          <p:cNvPr id="9" name="Elipse 8"/>
          <p:cNvSpPr/>
          <p:nvPr/>
        </p:nvSpPr>
        <p:spPr>
          <a:xfrm>
            <a:off x="3836300" y="2775097"/>
            <a:ext cx="357579" cy="3178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pt-BR"/>
          </a:p>
        </p:txBody>
      </p:sp>
      <p:sp>
        <p:nvSpPr>
          <p:cNvPr id="10" name="Elipse 9"/>
          <p:cNvSpPr/>
          <p:nvPr/>
        </p:nvSpPr>
        <p:spPr>
          <a:xfrm>
            <a:off x="6684458" y="2026041"/>
            <a:ext cx="364402" cy="32391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pt-BR"/>
          </a:p>
        </p:txBody>
      </p:sp>
      <p:sp>
        <p:nvSpPr>
          <p:cNvPr id="12" name="Forma livre 11"/>
          <p:cNvSpPr/>
          <p:nvPr/>
        </p:nvSpPr>
        <p:spPr>
          <a:xfrm>
            <a:off x="4010025" y="2952750"/>
            <a:ext cx="5010150" cy="3114675"/>
          </a:xfrm>
          <a:custGeom>
            <a:avLst/>
            <a:gdLst>
              <a:gd name="connsiteX0" fmla="*/ 5010150 w 5010150"/>
              <a:gd name="connsiteY0" fmla="*/ 47625 h 3114675"/>
              <a:gd name="connsiteX1" fmla="*/ 4533900 w 5010150"/>
              <a:gd name="connsiteY1" fmla="*/ 85725 h 3114675"/>
              <a:gd name="connsiteX2" fmla="*/ 4429125 w 5010150"/>
              <a:gd name="connsiteY2" fmla="*/ 133350 h 3114675"/>
              <a:gd name="connsiteX3" fmla="*/ 4295775 w 5010150"/>
              <a:gd name="connsiteY3" fmla="*/ 361950 h 3114675"/>
              <a:gd name="connsiteX4" fmla="*/ 4067175 w 5010150"/>
              <a:gd name="connsiteY4" fmla="*/ 847725 h 3114675"/>
              <a:gd name="connsiteX5" fmla="*/ 4467225 w 5010150"/>
              <a:gd name="connsiteY5" fmla="*/ 1666875 h 3114675"/>
              <a:gd name="connsiteX6" fmla="*/ 4648200 w 5010150"/>
              <a:gd name="connsiteY6" fmla="*/ 2009775 h 3114675"/>
              <a:gd name="connsiteX7" fmla="*/ 4629150 w 5010150"/>
              <a:gd name="connsiteY7" fmla="*/ 2076450 h 3114675"/>
              <a:gd name="connsiteX8" fmla="*/ 4914900 w 5010150"/>
              <a:gd name="connsiteY8" fmla="*/ 2466975 h 3114675"/>
              <a:gd name="connsiteX9" fmla="*/ 3990975 w 5010150"/>
              <a:gd name="connsiteY9" fmla="*/ 2581275 h 3114675"/>
              <a:gd name="connsiteX10" fmla="*/ 3562350 w 5010150"/>
              <a:gd name="connsiteY10" fmla="*/ 2638425 h 3114675"/>
              <a:gd name="connsiteX11" fmla="*/ 2143125 w 5010150"/>
              <a:gd name="connsiteY11" fmla="*/ 3067050 h 3114675"/>
              <a:gd name="connsiteX12" fmla="*/ 1952625 w 5010150"/>
              <a:gd name="connsiteY12" fmla="*/ 3114675 h 3114675"/>
              <a:gd name="connsiteX13" fmla="*/ 1552575 w 5010150"/>
              <a:gd name="connsiteY13" fmla="*/ 3048000 h 3114675"/>
              <a:gd name="connsiteX14" fmla="*/ 1066800 w 5010150"/>
              <a:gd name="connsiteY14" fmla="*/ 3057525 h 3114675"/>
              <a:gd name="connsiteX15" fmla="*/ 1114425 w 5010150"/>
              <a:gd name="connsiteY15" fmla="*/ 3028950 h 3114675"/>
              <a:gd name="connsiteX16" fmla="*/ 1038225 w 5010150"/>
              <a:gd name="connsiteY16" fmla="*/ 2619375 h 3114675"/>
              <a:gd name="connsiteX17" fmla="*/ 1038225 w 5010150"/>
              <a:gd name="connsiteY17" fmla="*/ 2524125 h 3114675"/>
              <a:gd name="connsiteX18" fmla="*/ 762000 w 5010150"/>
              <a:gd name="connsiteY18" fmla="*/ 2257425 h 3114675"/>
              <a:gd name="connsiteX19" fmla="*/ 714375 w 5010150"/>
              <a:gd name="connsiteY19" fmla="*/ 2114550 h 3114675"/>
              <a:gd name="connsiteX20" fmla="*/ 704850 w 5010150"/>
              <a:gd name="connsiteY20" fmla="*/ 1876425 h 3114675"/>
              <a:gd name="connsiteX21" fmla="*/ 409575 w 5010150"/>
              <a:gd name="connsiteY21" fmla="*/ 1304925 h 3114675"/>
              <a:gd name="connsiteX22" fmla="*/ 400050 w 5010150"/>
              <a:gd name="connsiteY22" fmla="*/ 990600 h 3114675"/>
              <a:gd name="connsiteX23" fmla="*/ 342900 w 5010150"/>
              <a:gd name="connsiteY23" fmla="*/ 752475 h 3114675"/>
              <a:gd name="connsiteX24" fmla="*/ 428625 w 5010150"/>
              <a:gd name="connsiteY24" fmla="*/ 600075 h 3114675"/>
              <a:gd name="connsiteX25" fmla="*/ 409575 w 5010150"/>
              <a:gd name="connsiteY25" fmla="*/ 476250 h 3114675"/>
              <a:gd name="connsiteX26" fmla="*/ 0 w 5010150"/>
              <a:gd name="connsiteY26" fmla="*/ 0 h 3114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5010150" h="3114675">
                <a:moveTo>
                  <a:pt x="5010150" y="47625"/>
                </a:moveTo>
                <a:lnTo>
                  <a:pt x="4533900" y="85725"/>
                </a:lnTo>
                <a:lnTo>
                  <a:pt x="4429125" y="133350"/>
                </a:lnTo>
                <a:lnTo>
                  <a:pt x="4295775" y="361950"/>
                </a:lnTo>
                <a:lnTo>
                  <a:pt x="4067175" y="847725"/>
                </a:lnTo>
                <a:lnTo>
                  <a:pt x="4467225" y="1666875"/>
                </a:lnTo>
                <a:lnTo>
                  <a:pt x="4648200" y="2009775"/>
                </a:lnTo>
                <a:lnTo>
                  <a:pt x="4629150" y="2076450"/>
                </a:lnTo>
                <a:lnTo>
                  <a:pt x="4914900" y="2466975"/>
                </a:lnTo>
                <a:lnTo>
                  <a:pt x="3990975" y="2581275"/>
                </a:lnTo>
                <a:lnTo>
                  <a:pt x="3562350" y="2638425"/>
                </a:lnTo>
                <a:lnTo>
                  <a:pt x="2143125" y="3067050"/>
                </a:lnTo>
                <a:lnTo>
                  <a:pt x="1952625" y="3114675"/>
                </a:lnTo>
                <a:lnTo>
                  <a:pt x="1552575" y="3048000"/>
                </a:lnTo>
                <a:lnTo>
                  <a:pt x="1066800" y="3057525"/>
                </a:lnTo>
                <a:lnTo>
                  <a:pt x="1114425" y="3028950"/>
                </a:lnTo>
                <a:lnTo>
                  <a:pt x="1038225" y="2619375"/>
                </a:lnTo>
                <a:lnTo>
                  <a:pt x="1038225" y="2524125"/>
                </a:lnTo>
                <a:lnTo>
                  <a:pt x="762000" y="2257425"/>
                </a:lnTo>
                <a:lnTo>
                  <a:pt x="714375" y="2114550"/>
                </a:lnTo>
                <a:lnTo>
                  <a:pt x="704850" y="1876425"/>
                </a:lnTo>
                <a:lnTo>
                  <a:pt x="409575" y="1304925"/>
                </a:lnTo>
                <a:lnTo>
                  <a:pt x="400050" y="990600"/>
                </a:lnTo>
                <a:lnTo>
                  <a:pt x="342900" y="752475"/>
                </a:lnTo>
                <a:lnTo>
                  <a:pt x="428625" y="600075"/>
                </a:lnTo>
                <a:lnTo>
                  <a:pt x="409575" y="476250"/>
                </a:lnTo>
                <a:lnTo>
                  <a:pt x="0" y="0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Forma livre 12"/>
          <p:cNvSpPr/>
          <p:nvPr/>
        </p:nvSpPr>
        <p:spPr>
          <a:xfrm>
            <a:off x="6934200" y="2200275"/>
            <a:ext cx="2095500" cy="866775"/>
          </a:xfrm>
          <a:custGeom>
            <a:avLst/>
            <a:gdLst>
              <a:gd name="connsiteX0" fmla="*/ 2095500 w 2095500"/>
              <a:gd name="connsiteY0" fmla="*/ 790575 h 866775"/>
              <a:gd name="connsiteX1" fmla="*/ 1524000 w 2095500"/>
              <a:gd name="connsiteY1" fmla="*/ 857250 h 866775"/>
              <a:gd name="connsiteX2" fmla="*/ 1476375 w 2095500"/>
              <a:gd name="connsiteY2" fmla="*/ 866775 h 866775"/>
              <a:gd name="connsiteX3" fmla="*/ 1219200 w 2095500"/>
              <a:gd name="connsiteY3" fmla="*/ 676275 h 866775"/>
              <a:gd name="connsiteX4" fmla="*/ 1028700 w 2095500"/>
              <a:gd name="connsiteY4" fmla="*/ 523875 h 866775"/>
              <a:gd name="connsiteX5" fmla="*/ 695325 w 2095500"/>
              <a:gd name="connsiteY5" fmla="*/ 485775 h 866775"/>
              <a:gd name="connsiteX6" fmla="*/ 219075 w 2095500"/>
              <a:gd name="connsiteY6" fmla="*/ 371475 h 866775"/>
              <a:gd name="connsiteX7" fmla="*/ 95250 w 2095500"/>
              <a:gd name="connsiteY7" fmla="*/ 114300 h 866775"/>
              <a:gd name="connsiteX8" fmla="*/ 0 w 2095500"/>
              <a:gd name="connsiteY8" fmla="*/ 0 h 86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95500" h="866775">
                <a:moveTo>
                  <a:pt x="2095500" y="790575"/>
                </a:moveTo>
                <a:lnTo>
                  <a:pt x="1524000" y="857250"/>
                </a:lnTo>
                <a:lnTo>
                  <a:pt x="1476375" y="866775"/>
                </a:lnTo>
                <a:lnTo>
                  <a:pt x="1219200" y="676275"/>
                </a:lnTo>
                <a:lnTo>
                  <a:pt x="1028700" y="523875"/>
                </a:lnTo>
                <a:lnTo>
                  <a:pt x="695325" y="485775"/>
                </a:lnTo>
                <a:lnTo>
                  <a:pt x="219075" y="371475"/>
                </a:lnTo>
                <a:lnTo>
                  <a:pt x="95250" y="114300"/>
                </a:lnTo>
                <a:lnTo>
                  <a:pt x="0" y="0"/>
                </a:lnTo>
              </a:path>
            </a:pathLst>
          </a:cu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44552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4" name="Google Shape;5344;p32"/>
          <p:cNvSpPr txBox="1">
            <a:spLocks noGrp="1"/>
          </p:cNvSpPr>
          <p:nvPr>
            <p:ph type="title"/>
          </p:nvPr>
        </p:nvSpPr>
        <p:spPr>
          <a:xfrm>
            <a:off x="313184" y="116632"/>
            <a:ext cx="85794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-457200" algn="ctr"/>
            <a:r>
              <a:rPr lang="pt-BR" dirty="0"/>
              <a:t>Manobra Executada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5345" name="Google Shape;5345;p32"/>
          <p:cNvSpPr txBox="1">
            <a:spLocks noGrp="1"/>
          </p:cNvSpPr>
          <p:nvPr>
            <p:ph type="body" idx="2"/>
          </p:nvPr>
        </p:nvSpPr>
        <p:spPr>
          <a:xfrm>
            <a:off x="55660" y="1124744"/>
            <a:ext cx="2563716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>
              <a:spcBef>
                <a:spcPts val="600"/>
              </a:spcBef>
              <a:buSzPts val="1600"/>
            </a:pPr>
            <a:r>
              <a:rPr lang="pt-BR" sz="1600" b="1" dirty="0">
                <a:solidFill>
                  <a:schemeClr val="dk1"/>
                </a:solidFill>
                <a:sym typeface="Arial Narrow"/>
              </a:rPr>
              <a:t>Alim. </a:t>
            </a:r>
            <a:r>
              <a:rPr lang="pt-BR" sz="1600" b="1" dirty="0"/>
              <a:t>MUT15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Redução</a:t>
            </a:r>
            <a:r>
              <a:rPr lang="pt-BR" sz="1600" dirty="0"/>
              <a:t>: </a:t>
            </a:r>
            <a:br>
              <a:rPr lang="pt-BR" sz="1600" dirty="0"/>
            </a:br>
            <a:r>
              <a:rPr lang="pt-BR" sz="1600" dirty="0"/>
              <a:t>2,41 MWh/mês – 7,2 mil R$/ano 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FECHAR</a:t>
            </a:r>
            <a:r>
              <a:rPr lang="pt-BR" sz="1600" dirty="0"/>
              <a:t> 33415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ABRIR</a:t>
            </a:r>
            <a:r>
              <a:rPr lang="pt-BR" sz="1600" dirty="0"/>
              <a:t> 311646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Descrição</a:t>
            </a:r>
            <a:r>
              <a:rPr lang="pt-BR" sz="1600" dirty="0"/>
              <a:t>: Propõe alimentação por rede mais forte. Diminuição da distância de acesso a SE de 1121 clientes manobrados.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Data execução</a:t>
            </a:r>
            <a:r>
              <a:rPr lang="pt-BR" sz="1600" dirty="0"/>
              <a:t>: 09/11/2019</a:t>
            </a:r>
          </a:p>
          <a:p>
            <a:pPr marL="0" indent="0" algn="l">
              <a:spcBef>
                <a:spcPts val="600"/>
              </a:spcBef>
              <a:buSzPts val="1600"/>
            </a:pPr>
            <a:endParaRPr lang="pt-BR" sz="1600" b="1" dirty="0"/>
          </a:p>
          <a:p>
            <a:pPr marL="0" indent="0" algn="l">
              <a:spcBef>
                <a:spcPts val="600"/>
              </a:spcBef>
              <a:buSzPts val="1600"/>
            </a:pPr>
            <a:endParaRPr lang="pt-BR" sz="1600" dirty="0"/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dirty="0"/>
              <a:t> 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6425" y="1041620"/>
            <a:ext cx="6421916" cy="45469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Freeform 4"/>
          <p:cNvSpPr/>
          <p:nvPr/>
        </p:nvSpPr>
        <p:spPr>
          <a:xfrm>
            <a:off x="2663687" y="1781092"/>
            <a:ext cx="6066845" cy="3816626"/>
          </a:xfrm>
          <a:custGeom>
            <a:avLst/>
            <a:gdLst>
              <a:gd name="connsiteX0" fmla="*/ 0 w 6066845"/>
              <a:gd name="connsiteY0" fmla="*/ 477078 h 3816626"/>
              <a:gd name="connsiteX1" fmla="*/ 254442 w 6066845"/>
              <a:gd name="connsiteY1" fmla="*/ 421419 h 3816626"/>
              <a:gd name="connsiteX2" fmla="*/ 596348 w 6066845"/>
              <a:gd name="connsiteY2" fmla="*/ 397565 h 3816626"/>
              <a:gd name="connsiteX3" fmla="*/ 914400 w 6066845"/>
              <a:gd name="connsiteY3" fmla="*/ 445273 h 3816626"/>
              <a:gd name="connsiteX4" fmla="*/ 1343770 w 6066845"/>
              <a:gd name="connsiteY4" fmla="*/ 516835 h 3816626"/>
              <a:gd name="connsiteX5" fmla="*/ 1693628 w 6066845"/>
              <a:gd name="connsiteY5" fmla="*/ 580445 h 3816626"/>
              <a:gd name="connsiteX6" fmla="*/ 2075290 w 6066845"/>
              <a:gd name="connsiteY6" fmla="*/ 508884 h 3816626"/>
              <a:gd name="connsiteX7" fmla="*/ 2647784 w 6066845"/>
              <a:gd name="connsiteY7" fmla="*/ 326004 h 3816626"/>
              <a:gd name="connsiteX8" fmla="*/ 3085106 w 6066845"/>
              <a:gd name="connsiteY8" fmla="*/ 182880 h 3816626"/>
              <a:gd name="connsiteX9" fmla="*/ 3188473 w 6066845"/>
              <a:gd name="connsiteY9" fmla="*/ 254442 h 3816626"/>
              <a:gd name="connsiteX10" fmla="*/ 3323645 w 6066845"/>
              <a:gd name="connsiteY10" fmla="*/ 318052 h 3816626"/>
              <a:gd name="connsiteX11" fmla="*/ 3617843 w 6066845"/>
              <a:gd name="connsiteY11" fmla="*/ 254442 h 3816626"/>
              <a:gd name="connsiteX12" fmla="*/ 3776870 w 6066845"/>
              <a:gd name="connsiteY12" fmla="*/ 127221 h 3816626"/>
              <a:gd name="connsiteX13" fmla="*/ 3912042 w 6066845"/>
              <a:gd name="connsiteY13" fmla="*/ 79513 h 3816626"/>
              <a:gd name="connsiteX14" fmla="*/ 4086970 w 6066845"/>
              <a:gd name="connsiteY14" fmla="*/ 55659 h 3816626"/>
              <a:gd name="connsiteX15" fmla="*/ 4110824 w 6066845"/>
              <a:gd name="connsiteY15" fmla="*/ 31805 h 3816626"/>
              <a:gd name="connsiteX16" fmla="*/ 4500438 w 6066845"/>
              <a:gd name="connsiteY16" fmla="*/ 15903 h 3816626"/>
              <a:gd name="connsiteX17" fmla="*/ 4858247 w 6066845"/>
              <a:gd name="connsiteY17" fmla="*/ 0 h 3816626"/>
              <a:gd name="connsiteX18" fmla="*/ 5343276 w 6066845"/>
              <a:gd name="connsiteY18" fmla="*/ 151075 h 3816626"/>
              <a:gd name="connsiteX19" fmla="*/ 5438692 w 6066845"/>
              <a:gd name="connsiteY19" fmla="*/ 166978 h 3816626"/>
              <a:gd name="connsiteX20" fmla="*/ 5565913 w 6066845"/>
              <a:gd name="connsiteY20" fmla="*/ 294198 h 3816626"/>
              <a:gd name="connsiteX21" fmla="*/ 5868063 w 6066845"/>
              <a:gd name="connsiteY21" fmla="*/ 381663 h 3816626"/>
              <a:gd name="connsiteX22" fmla="*/ 6066845 w 6066845"/>
              <a:gd name="connsiteY22" fmla="*/ 405517 h 3816626"/>
              <a:gd name="connsiteX23" fmla="*/ 5891916 w 6066845"/>
              <a:gd name="connsiteY23" fmla="*/ 659958 h 3816626"/>
              <a:gd name="connsiteX24" fmla="*/ 5740842 w 6066845"/>
              <a:gd name="connsiteY24" fmla="*/ 818985 h 3816626"/>
              <a:gd name="connsiteX25" fmla="*/ 5716988 w 6066845"/>
              <a:gd name="connsiteY25" fmla="*/ 1081378 h 3816626"/>
              <a:gd name="connsiteX26" fmla="*/ 5621572 w 6066845"/>
              <a:gd name="connsiteY26" fmla="*/ 1248355 h 3816626"/>
              <a:gd name="connsiteX27" fmla="*/ 5446643 w 6066845"/>
              <a:gd name="connsiteY27" fmla="*/ 1510748 h 3816626"/>
              <a:gd name="connsiteX28" fmla="*/ 5383033 w 6066845"/>
              <a:gd name="connsiteY28" fmla="*/ 1598212 h 3816626"/>
              <a:gd name="connsiteX29" fmla="*/ 5319423 w 6066845"/>
              <a:gd name="connsiteY29" fmla="*/ 1661823 h 3816626"/>
              <a:gd name="connsiteX30" fmla="*/ 5327374 w 6066845"/>
              <a:gd name="connsiteY30" fmla="*/ 1820849 h 3816626"/>
              <a:gd name="connsiteX31" fmla="*/ 5239910 w 6066845"/>
              <a:gd name="connsiteY31" fmla="*/ 2059388 h 3816626"/>
              <a:gd name="connsiteX32" fmla="*/ 5104737 w 6066845"/>
              <a:gd name="connsiteY32" fmla="*/ 2186609 h 3816626"/>
              <a:gd name="connsiteX33" fmla="*/ 4858247 w 6066845"/>
              <a:gd name="connsiteY33" fmla="*/ 2226365 h 3816626"/>
              <a:gd name="connsiteX34" fmla="*/ 4667416 w 6066845"/>
              <a:gd name="connsiteY34" fmla="*/ 2321781 h 3816626"/>
              <a:gd name="connsiteX35" fmla="*/ 4460682 w 6066845"/>
              <a:gd name="connsiteY35" fmla="*/ 2385391 h 3816626"/>
              <a:gd name="connsiteX36" fmla="*/ 3880236 w 6066845"/>
              <a:gd name="connsiteY36" fmla="*/ 2289976 h 3816626"/>
              <a:gd name="connsiteX37" fmla="*/ 3570136 w 6066845"/>
              <a:gd name="connsiteY37" fmla="*/ 2242268 h 3816626"/>
              <a:gd name="connsiteX38" fmla="*/ 3339548 w 6066845"/>
              <a:gd name="connsiteY38" fmla="*/ 2305878 h 3816626"/>
              <a:gd name="connsiteX39" fmla="*/ 3164619 w 6066845"/>
              <a:gd name="connsiteY39" fmla="*/ 2433099 h 3816626"/>
              <a:gd name="connsiteX40" fmla="*/ 3093057 w 6066845"/>
              <a:gd name="connsiteY40" fmla="*/ 2576223 h 3816626"/>
              <a:gd name="connsiteX41" fmla="*/ 2838616 w 6066845"/>
              <a:gd name="connsiteY41" fmla="*/ 2830665 h 3816626"/>
              <a:gd name="connsiteX42" fmla="*/ 2655736 w 6066845"/>
              <a:gd name="connsiteY42" fmla="*/ 2981739 h 3816626"/>
              <a:gd name="connsiteX43" fmla="*/ 2552369 w 6066845"/>
              <a:gd name="connsiteY43" fmla="*/ 3029447 h 3816626"/>
              <a:gd name="connsiteX44" fmla="*/ 2552369 w 6066845"/>
              <a:gd name="connsiteY44" fmla="*/ 3140765 h 3816626"/>
              <a:gd name="connsiteX45" fmla="*/ 2576223 w 6066845"/>
              <a:gd name="connsiteY45" fmla="*/ 3307743 h 3816626"/>
              <a:gd name="connsiteX46" fmla="*/ 2337683 w 6066845"/>
              <a:gd name="connsiteY46" fmla="*/ 3816626 h 3816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6066845" h="3816626">
                <a:moveTo>
                  <a:pt x="0" y="477078"/>
                </a:moveTo>
                <a:lnTo>
                  <a:pt x="254442" y="421419"/>
                </a:lnTo>
                <a:lnTo>
                  <a:pt x="596348" y="397565"/>
                </a:lnTo>
                <a:lnTo>
                  <a:pt x="914400" y="445273"/>
                </a:lnTo>
                <a:lnTo>
                  <a:pt x="1343770" y="516835"/>
                </a:lnTo>
                <a:lnTo>
                  <a:pt x="1693628" y="580445"/>
                </a:lnTo>
                <a:lnTo>
                  <a:pt x="2075290" y="508884"/>
                </a:lnTo>
                <a:lnTo>
                  <a:pt x="2647784" y="326004"/>
                </a:lnTo>
                <a:lnTo>
                  <a:pt x="3085106" y="182880"/>
                </a:lnTo>
                <a:lnTo>
                  <a:pt x="3188473" y="254442"/>
                </a:lnTo>
                <a:lnTo>
                  <a:pt x="3323645" y="318052"/>
                </a:lnTo>
                <a:lnTo>
                  <a:pt x="3617843" y="254442"/>
                </a:lnTo>
                <a:lnTo>
                  <a:pt x="3776870" y="127221"/>
                </a:lnTo>
                <a:lnTo>
                  <a:pt x="3912042" y="79513"/>
                </a:lnTo>
                <a:lnTo>
                  <a:pt x="4086970" y="55659"/>
                </a:lnTo>
                <a:lnTo>
                  <a:pt x="4110824" y="31805"/>
                </a:lnTo>
                <a:lnTo>
                  <a:pt x="4500438" y="15903"/>
                </a:lnTo>
                <a:lnTo>
                  <a:pt x="4858247" y="0"/>
                </a:lnTo>
                <a:lnTo>
                  <a:pt x="5343276" y="151075"/>
                </a:lnTo>
                <a:cubicBezTo>
                  <a:pt x="5422600" y="168703"/>
                  <a:pt x="5390402" y="166978"/>
                  <a:pt x="5438692" y="166978"/>
                </a:cubicBezTo>
                <a:lnTo>
                  <a:pt x="5565913" y="294198"/>
                </a:lnTo>
                <a:lnTo>
                  <a:pt x="5868063" y="381663"/>
                </a:lnTo>
                <a:lnTo>
                  <a:pt x="6066845" y="405517"/>
                </a:lnTo>
                <a:lnTo>
                  <a:pt x="5891916" y="659958"/>
                </a:lnTo>
                <a:lnTo>
                  <a:pt x="5740842" y="818985"/>
                </a:lnTo>
                <a:lnTo>
                  <a:pt x="5716988" y="1081378"/>
                </a:lnTo>
                <a:lnTo>
                  <a:pt x="5621572" y="1248355"/>
                </a:lnTo>
                <a:lnTo>
                  <a:pt x="5446643" y="1510748"/>
                </a:lnTo>
                <a:lnTo>
                  <a:pt x="5383033" y="1598212"/>
                </a:lnTo>
                <a:lnTo>
                  <a:pt x="5319423" y="1661823"/>
                </a:lnTo>
                <a:lnTo>
                  <a:pt x="5327374" y="1820849"/>
                </a:lnTo>
                <a:lnTo>
                  <a:pt x="5239910" y="2059388"/>
                </a:lnTo>
                <a:lnTo>
                  <a:pt x="5104737" y="2186609"/>
                </a:lnTo>
                <a:lnTo>
                  <a:pt x="4858247" y="2226365"/>
                </a:lnTo>
                <a:lnTo>
                  <a:pt x="4667416" y="2321781"/>
                </a:lnTo>
                <a:lnTo>
                  <a:pt x="4460682" y="2385391"/>
                </a:lnTo>
                <a:lnTo>
                  <a:pt x="3880236" y="2289976"/>
                </a:lnTo>
                <a:lnTo>
                  <a:pt x="3570136" y="2242268"/>
                </a:lnTo>
                <a:lnTo>
                  <a:pt x="3339548" y="2305878"/>
                </a:lnTo>
                <a:lnTo>
                  <a:pt x="3164619" y="2433099"/>
                </a:lnTo>
                <a:lnTo>
                  <a:pt x="3093057" y="2576223"/>
                </a:lnTo>
                <a:lnTo>
                  <a:pt x="2838616" y="2830665"/>
                </a:lnTo>
                <a:lnTo>
                  <a:pt x="2655736" y="2981739"/>
                </a:lnTo>
                <a:lnTo>
                  <a:pt x="2552369" y="3029447"/>
                </a:lnTo>
                <a:lnTo>
                  <a:pt x="2552369" y="3140765"/>
                </a:lnTo>
                <a:lnTo>
                  <a:pt x="2576223" y="3307743"/>
                </a:lnTo>
                <a:lnTo>
                  <a:pt x="2337683" y="3816626"/>
                </a:lnTo>
              </a:path>
            </a:pathLst>
          </a:cu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Freeform 5"/>
          <p:cNvSpPr/>
          <p:nvPr/>
        </p:nvSpPr>
        <p:spPr>
          <a:xfrm>
            <a:off x="2655736" y="2067339"/>
            <a:ext cx="3156667" cy="3514477"/>
          </a:xfrm>
          <a:custGeom>
            <a:avLst/>
            <a:gdLst>
              <a:gd name="connsiteX0" fmla="*/ 0 w 3156667"/>
              <a:gd name="connsiteY0" fmla="*/ 198783 h 3514477"/>
              <a:gd name="connsiteX1" fmla="*/ 318052 w 3156667"/>
              <a:gd name="connsiteY1" fmla="*/ 127221 h 3514477"/>
              <a:gd name="connsiteX2" fmla="*/ 628153 w 3156667"/>
              <a:gd name="connsiteY2" fmla="*/ 103367 h 3514477"/>
              <a:gd name="connsiteX3" fmla="*/ 985961 w 3156667"/>
              <a:gd name="connsiteY3" fmla="*/ 166978 h 3514477"/>
              <a:gd name="connsiteX4" fmla="*/ 1741335 w 3156667"/>
              <a:gd name="connsiteY4" fmla="*/ 278296 h 3514477"/>
              <a:gd name="connsiteX5" fmla="*/ 2266121 w 3156667"/>
              <a:gd name="connsiteY5" fmla="*/ 174929 h 3514477"/>
              <a:gd name="connsiteX6" fmla="*/ 2727297 w 3156667"/>
              <a:gd name="connsiteY6" fmla="*/ 0 h 3514477"/>
              <a:gd name="connsiteX7" fmla="*/ 2703443 w 3156667"/>
              <a:gd name="connsiteY7" fmla="*/ 127221 h 3514477"/>
              <a:gd name="connsiteX8" fmla="*/ 2441050 w 3156667"/>
              <a:gd name="connsiteY8" fmla="*/ 357809 h 3514477"/>
              <a:gd name="connsiteX9" fmla="*/ 2067339 w 3156667"/>
              <a:gd name="connsiteY9" fmla="*/ 667910 h 3514477"/>
              <a:gd name="connsiteX10" fmla="*/ 1796994 w 3156667"/>
              <a:gd name="connsiteY10" fmla="*/ 906449 h 3514477"/>
              <a:gd name="connsiteX11" fmla="*/ 1637968 w 3156667"/>
              <a:gd name="connsiteY11" fmla="*/ 1049572 h 3514477"/>
              <a:gd name="connsiteX12" fmla="*/ 1486894 w 3156667"/>
              <a:gd name="connsiteY12" fmla="*/ 1113183 h 3514477"/>
              <a:gd name="connsiteX13" fmla="*/ 1184744 w 3156667"/>
              <a:gd name="connsiteY13" fmla="*/ 1089329 h 3514477"/>
              <a:gd name="connsiteX14" fmla="*/ 898497 w 3156667"/>
              <a:gd name="connsiteY14" fmla="*/ 1033670 h 3514477"/>
              <a:gd name="connsiteX15" fmla="*/ 524786 w 3156667"/>
              <a:gd name="connsiteY15" fmla="*/ 1081378 h 3514477"/>
              <a:gd name="connsiteX16" fmla="*/ 469127 w 3156667"/>
              <a:gd name="connsiteY16" fmla="*/ 1089329 h 3514477"/>
              <a:gd name="connsiteX17" fmla="*/ 341906 w 3156667"/>
              <a:gd name="connsiteY17" fmla="*/ 1439186 h 3514477"/>
              <a:gd name="connsiteX18" fmla="*/ 508883 w 3156667"/>
              <a:gd name="connsiteY18" fmla="*/ 1439186 h 3514477"/>
              <a:gd name="connsiteX19" fmla="*/ 556591 w 3156667"/>
              <a:gd name="connsiteY19" fmla="*/ 1327868 h 3514477"/>
              <a:gd name="connsiteX20" fmla="*/ 628153 w 3156667"/>
              <a:gd name="connsiteY20" fmla="*/ 1200647 h 3514477"/>
              <a:gd name="connsiteX21" fmla="*/ 779227 w 3156667"/>
              <a:gd name="connsiteY21" fmla="*/ 1176793 h 3514477"/>
              <a:gd name="connsiteX22" fmla="*/ 874643 w 3156667"/>
              <a:gd name="connsiteY22" fmla="*/ 1280160 h 3514477"/>
              <a:gd name="connsiteX23" fmla="*/ 962107 w 3156667"/>
              <a:gd name="connsiteY23" fmla="*/ 1296063 h 3514477"/>
              <a:gd name="connsiteX24" fmla="*/ 1009815 w 3156667"/>
              <a:gd name="connsiteY24" fmla="*/ 1304014 h 3514477"/>
              <a:gd name="connsiteX25" fmla="*/ 1025718 w 3156667"/>
              <a:gd name="connsiteY25" fmla="*/ 1415332 h 3514477"/>
              <a:gd name="connsiteX26" fmla="*/ 1232452 w 3156667"/>
              <a:gd name="connsiteY26" fmla="*/ 1518699 h 3514477"/>
              <a:gd name="connsiteX27" fmla="*/ 1375575 w 3156667"/>
              <a:gd name="connsiteY27" fmla="*/ 1518699 h 3514477"/>
              <a:gd name="connsiteX28" fmla="*/ 1415332 w 3156667"/>
              <a:gd name="connsiteY28" fmla="*/ 1653871 h 3514477"/>
              <a:gd name="connsiteX29" fmla="*/ 1526650 w 3156667"/>
              <a:gd name="connsiteY29" fmla="*/ 1685677 h 3514477"/>
              <a:gd name="connsiteX30" fmla="*/ 1812897 w 3156667"/>
              <a:gd name="connsiteY30" fmla="*/ 1685677 h 3514477"/>
              <a:gd name="connsiteX31" fmla="*/ 2186608 w 3156667"/>
              <a:gd name="connsiteY31" fmla="*/ 1741336 h 3514477"/>
              <a:gd name="connsiteX32" fmla="*/ 2480807 w 3156667"/>
              <a:gd name="connsiteY32" fmla="*/ 1908313 h 3514477"/>
              <a:gd name="connsiteX33" fmla="*/ 2687541 w 3156667"/>
              <a:gd name="connsiteY33" fmla="*/ 1963972 h 3514477"/>
              <a:gd name="connsiteX34" fmla="*/ 2902226 w 3156667"/>
              <a:gd name="connsiteY34" fmla="*/ 1971924 h 3514477"/>
              <a:gd name="connsiteX35" fmla="*/ 3108960 w 3156667"/>
              <a:gd name="connsiteY35" fmla="*/ 2083242 h 3514477"/>
              <a:gd name="connsiteX36" fmla="*/ 3156667 w 3156667"/>
              <a:gd name="connsiteY36" fmla="*/ 2170706 h 3514477"/>
              <a:gd name="connsiteX37" fmla="*/ 2989690 w 3156667"/>
              <a:gd name="connsiteY37" fmla="*/ 2417197 h 3514477"/>
              <a:gd name="connsiteX38" fmla="*/ 2663687 w 3156667"/>
              <a:gd name="connsiteY38" fmla="*/ 2687541 h 3514477"/>
              <a:gd name="connsiteX39" fmla="*/ 2552368 w 3156667"/>
              <a:gd name="connsiteY39" fmla="*/ 2743200 h 3514477"/>
              <a:gd name="connsiteX40" fmla="*/ 2584174 w 3156667"/>
              <a:gd name="connsiteY40" fmla="*/ 3045350 h 3514477"/>
              <a:gd name="connsiteX41" fmla="*/ 2353586 w 3156667"/>
              <a:gd name="connsiteY41" fmla="*/ 3514477 h 3514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3156667" h="3514477">
                <a:moveTo>
                  <a:pt x="0" y="198783"/>
                </a:moveTo>
                <a:lnTo>
                  <a:pt x="318052" y="127221"/>
                </a:lnTo>
                <a:lnTo>
                  <a:pt x="628153" y="103367"/>
                </a:lnTo>
                <a:lnTo>
                  <a:pt x="985961" y="166978"/>
                </a:lnTo>
                <a:lnTo>
                  <a:pt x="1741335" y="278296"/>
                </a:lnTo>
                <a:lnTo>
                  <a:pt x="2266121" y="174929"/>
                </a:lnTo>
                <a:lnTo>
                  <a:pt x="2727297" y="0"/>
                </a:lnTo>
                <a:lnTo>
                  <a:pt x="2703443" y="127221"/>
                </a:lnTo>
                <a:lnTo>
                  <a:pt x="2441050" y="357809"/>
                </a:lnTo>
                <a:lnTo>
                  <a:pt x="2067339" y="667910"/>
                </a:lnTo>
                <a:lnTo>
                  <a:pt x="1796994" y="906449"/>
                </a:lnTo>
                <a:lnTo>
                  <a:pt x="1637968" y="1049572"/>
                </a:lnTo>
                <a:lnTo>
                  <a:pt x="1486894" y="1113183"/>
                </a:lnTo>
                <a:lnTo>
                  <a:pt x="1184744" y="1089329"/>
                </a:lnTo>
                <a:lnTo>
                  <a:pt x="898497" y="1033670"/>
                </a:lnTo>
                <a:lnTo>
                  <a:pt x="524786" y="1081378"/>
                </a:lnTo>
                <a:lnTo>
                  <a:pt x="469127" y="1089329"/>
                </a:lnTo>
                <a:lnTo>
                  <a:pt x="341906" y="1439186"/>
                </a:lnTo>
                <a:lnTo>
                  <a:pt x="508883" y="1439186"/>
                </a:lnTo>
                <a:lnTo>
                  <a:pt x="556591" y="1327868"/>
                </a:lnTo>
                <a:lnTo>
                  <a:pt x="628153" y="1200647"/>
                </a:lnTo>
                <a:lnTo>
                  <a:pt x="779227" y="1176793"/>
                </a:lnTo>
                <a:lnTo>
                  <a:pt x="874643" y="1280160"/>
                </a:lnTo>
                <a:lnTo>
                  <a:pt x="962107" y="1296063"/>
                </a:lnTo>
                <a:lnTo>
                  <a:pt x="1009815" y="1304014"/>
                </a:lnTo>
                <a:lnTo>
                  <a:pt x="1025718" y="1415332"/>
                </a:lnTo>
                <a:lnTo>
                  <a:pt x="1232452" y="1518699"/>
                </a:lnTo>
                <a:lnTo>
                  <a:pt x="1375575" y="1518699"/>
                </a:lnTo>
                <a:lnTo>
                  <a:pt x="1415332" y="1653871"/>
                </a:lnTo>
                <a:lnTo>
                  <a:pt x="1526650" y="1685677"/>
                </a:lnTo>
                <a:lnTo>
                  <a:pt x="1812897" y="1685677"/>
                </a:lnTo>
                <a:lnTo>
                  <a:pt x="2186608" y="1741336"/>
                </a:lnTo>
                <a:lnTo>
                  <a:pt x="2480807" y="1908313"/>
                </a:lnTo>
                <a:lnTo>
                  <a:pt x="2687541" y="1963972"/>
                </a:lnTo>
                <a:lnTo>
                  <a:pt x="2902226" y="1971924"/>
                </a:lnTo>
                <a:lnTo>
                  <a:pt x="3108960" y="2083242"/>
                </a:lnTo>
                <a:lnTo>
                  <a:pt x="3156667" y="2170706"/>
                </a:lnTo>
                <a:lnTo>
                  <a:pt x="2989690" y="2417197"/>
                </a:lnTo>
                <a:lnTo>
                  <a:pt x="2663687" y="2687541"/>
                </a:lnTo>
                <a:lnTo>
                  <a:pt x="2552368" y="2743200"/>
                </a:lnTo>
                <a:lnTo>
                  <a:pt x="2584174" y="3045350"/>
                </a:lnTo>
                <a:lnTo>
                  <a:pt x="2353586" y="3514477"/>
                </a:lnTo>
              </a:path>
            </a:pathLst>
          </a:cu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044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4" name="Google Shape;5344;p32"/>
          <p:cNvSpPr txBox="1">
            <a:spLocks noGrp="1"/>
          </p:cNvSpPr>
          <p:nvPr>
            <p:ph type="title"/>
          </p:nvPr>
        </p:nvSpPr>
        <p:spPr>
          <a:xfrm>
            <a:off x="313184" y="116632"/>
            <a:ext cx="85794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-457200" algn="ctr"/>
            <a:r>
              <a:rPr lang="pt-BR" dirty="0"/>
              <a:t>Manobra Executada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5345" name="Google Shape;5345;p32"/>
          <p:cNvSpPr txBox="1">
            <a:spLocks noGrp="1"/>
          </p:cNvSpPr>
          <p:nvPr>
            <p:ph type="body" idx="2"/>
          </p:nvPr>
        </p:nvSpPr>
        <p:spPr>
          <a:xfrm>
            <a:off x="53788" y="1124744"/>
            <a:ext cx="2959424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>
              <a:spcBef>
                <a:spcPts val="600"/>
              </a:spcBef>
              <a:buSzPts val="1600"/>
            </a:pPr>
            <a:r>
              <a:rPr lang="pt-BR" sz="1600" b="1" dirty="0">
                <a:solidFill>
                  <a:schemeClr val="dk1"/>
                </a:solidFill>
                <a:sym typeface="Arial Narrow"/>
              </a:rPr>
              <a:t>Alim. </a:t>
            </a:r>
            <a:r>
              <a:rPr lang="pt-BR" sz="1600" b="1" dirty="0"/>
              <a:t>UHQM06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Redução</a:t>
            </a:r>
            <a:r>
              <a:rPr lang="pt-BR" sz="1600" dirty="0"/>
              <a:t>: </a:t>
            </a:r>
            <a:br>
              <a:rPr lang="pt-BR" sz="1600" dirty="0"/>
            </a:br>
            <a:r>
              <a:rPr lang="pt-BR" sz="1600" dirty="0"/>
              <a:t>0,56 MWh/mês – 1,7 mil R$/ano 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FECHAR</a:t>
            </a:r>
            <a:r>
              <a:rPr lang="pt-BR" sz="1600" dirty="0"/>
              <a:t> 295322 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ABRIR</a:t>
            </a:r>
            <a:r>
              <a:rPr lang="pt-BR" sz="1600" dirty="0"/>
              <a:t> 295382  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Descrição</a:t>
            </a:r>
            <a:r>
              <a:rPr lang="pt-BR" sz="1600" dirty="0"/>
              <a:t>: Diminuição de “volta” e estrangulamento dada pelo alimentador.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Data execução</a:t>
            </a:r>
            <a:r>
              <a:rPr lang="pt-BR" sz="1600" dirty="0"/>
              <a:t>: 09/11/2019</a:t>
            </a:r>
          </a:p>
          <a:p>
            <a:pPr marL="0" indent="0" algn="l">
              <a:spcBef>
                <a:spcPts val="600"/>
              </a:spcBef>
              <a:buSzPts val="1600"/>
            </a:pPr>
            <a:endParaRPr lang="pt-BR" sz="1600" b="1" dirty="0"/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dirty="0"/>
              <a:t> </a:t>
            </a:r>
          </a:p>
        </p:txBody>
      </p:sp>
      <p:pic>
        <p:nvPicPr>
          <p:cNvPr id="7" name="Imagem 6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3212" y="1068380"/>
            <a:ext cx="5991640" cy="4109676"/>
          </a:xfrm>
          <a:prstGeom prst="rect">
            <a:avLst/>
          </a:prstGeom>
        </p:spPr>
      </p:pic>
      <p:sp>
        <p:nvSpPr>
          <p:cNvPr id="3" name="Forma livre 2"/>
          <p:cNvSpPr/>
          <p:nvPr/>
        </p:nvSpPr>
        <p:spPr>
          <a:xfrm>
            <a:off x="3402419" y="1052623"/>
            <a:ext cx="5422604" cy="3955312"/>
          </a:xfrm>
          <a:custGeom>
            <a:avLst/>
            <a:gdLst>
              <a:gd name="connsiteX0" fmla="*/ 520995 w 5422604"/>
              <a:gd name="connsiteY0" fmla="*/ 0 h 3955312"/>
              <a:gd name="connsiteX1" fmla="*/ 159488 w 5422604"/>
              <a:gd name="connsiteY1" fmla="*/ 659219 h 3955312"/>
              <a:gd name="connsiteX2" fmla="*/ 2445488 w 5422604"/>
              <a:gd name="connsiteY2" fmla="*/ 1998921 h 3955312"/>
              <a:gd name="connsiteX3" fmla="*/ 5018567 w 5422604"/>
              <a:gd name="connsiteY3" fmla="*/ 3264196 h 3955312"/>
              <a:gd name="connsiteX4" fmla="*/ 5422604 w 5422604"/>
              <a:gd name="connsiteY4" fmla="*/ 3466214 h 3955312"/>
              <a:gd name="connsiteX5" fmla="*/ 5295014 w 5422604"/>
              <a:gd name="connsiteY5" fmla="*/ 3955312 h 3955312"/>
              <a:gd name="connsiteX6" fmla="*/ 5029200 w 5422604"/>
              <a:gd name="connsiteY6" fmla="*/ 3700130 h 3955312"/>
              <a:gd name="connsiteX7" fmla="*/ 5146158 w 5422604"/>
              <a:gd name="connsiteY7" fmla="*/ 3381154 h 3955312"/>
              <a:gd name="connsiteX8" fmla="*/ 2477386 w 5422604"/>
              <a:gd name="connsiteY8" fmla="*/ 2041451 h 3955312"/>
              <a:gd name="connsiteX9" fmla="*/ 0 w 5422604"/>
              <a:gd name="connsiteY9" fmla="*/ 818707 h 3955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422604" h="3955312">
                <a:moveTo>
                  <a:pt x="520995" y="0"/>
                </a:moveTo>
                <a:lnTo>
                  <a:pt x="159488" y="659219"/>
                </a:lnTo>
                <a:lnTo>
                  <a:pt x="2445488" y="1998921"/>
                </a:lnTo>
                <a:lnTo>
                  <a:pt x="5018567" y="3264196"/>
                </a:lnTo>
                <a:lnTo>
                  <a:pt x="5422604" y="3466214"/>
                </a:lnTo>
                <a:lnTo>
                  <a:pt x="5295014" y="3955312"/>
                </a:lnTo>
                <a:lnTo>
                  <a:pt x="5029200" y="3700130"/>
                </a:lnTo>
                <a:lnTo>
                  <a:pt x="5146158" y="3381154"/>
                </a:lnTo>
                <a:lnTo>
                  <a:pt x="2477386" y="2041451"/>
                </a:lnTo>
                <a:lnTo>
                  <a:pt x="0" y="818707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Forma livre 5"/>
          <p:cNvSpPr/>
          <p:nvPr/>
        </p:nvSpPr>
        <p:spPr>
          <a:xfrm>
            <a:off x="3561907" y="1041991"/>
            <a:ext cx="5263116" cy="3476846"/>
          </a:xfrm>
          <a:custGeom>
            <a:avLst/>
            <a:gdLst>
              <a:gd name="connsiteX0" fmla="*/ 340242 w 5263116"/>
              <a:gd name="connsiteY0" fmla="*/ 0 h 3476846"/>
              <a:gd name="connsiteX1" fmla="*/ 0 w 5263116"/>
              <a:gd name="connsiteY1" fmla="*/ 691116 h 3476846"/>
              <a:gd name="connsiteX2" fmla="*/ 2286000 w 5263116"/>
              <a:gd name="connsiteY2" fmla="*/ 2009553 h 3476846"/>
              <a:gd name="connsiteX3" fmla="*/ 5263116 w 5263116"/>
              <a:gd name="connsiteY3" fmla="*/ 3476846 h 3476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63116" h="3476846">
                <a:moveTo>
                  <a:pt x="340242" y="0"/>
                </a:moveTo>
                <a:lnTo>
                  <a:pt x="0" y="691116"/>
                </a:lnTo>
                <a:lnTo>
                  <a:pt x="2286000" y="2009553"/>
                </a:lnTo>
                <a:lnTo>
                  <a:pt x="5263116" y="3476846"/>
                </a:lnTo>
              </a:path>
            </a:pathLst>
          </a:cu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Forma livre 7"/>
          <p:cNvSpPr/>
          <p:nvPr/>
        </p:nvSpPr>
        <p:spPr>
          <a:xfrm>
            <a:off x="3413051" y="1722474"/>
            <a:ext cx="5295014" cy="3285461"/>
          </a:xfrm>
          <a:custGeom>
            <a:avLst/>
            <a:gdLst>
              <a:gd name="connsiteX0" fmla="*/ 148856 w 5295014"/>
              <a:gd name="connsiteY0" fmla="*/ 0 h 3285461"/>
              <a:gd name="connsiteX1" fmla="*/ 0 w 5295014"/>
              <a:gd name="connsiteY1" fmla="*/ 159489 h 3285461"/>
              <a:gd name="connsiteX2" fmla="*/ 1945758 w 5295014"/>
              <a:gd name="connsiteY2" fmla="*/ 1105786 h 3285461"/>
              <a:gd name="connsiteX3" fmla="*/ 2456121 w 5295014"/>
              <a:gd name="connsiteY3" fmla="*/ 1371600 h 3285461"/>
              <a:gd name="connsiteX4" fmla="*/ 5135526 w 5295014"/>
              <a:gd name="connsiteY4" fmla="*/ 2711303 h 3285461"/>
              <a:gd name="connsiteX5" fmla="*/ 5018568 w 5295014"/>
              <a:gd name="connsiteY5" fmla="*/ 3040912 h 3285461"/>
              <a:gd name="connsiteX6" fmla="*/ 5295014 w 5295014"/>
              <a:gd name="connsiteY6" fmla="*/ 3285461 h 32854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95014" h="3285461">
                <a:moveTo>
                  <a:pt x="148856" y="0"/>
                </a:moveTo>
                <a:lnTo>
                  <a:pt x="0" y="159489"/>
                </a:lnTo>
                <a:lnTo>
                  <a:pt x="1945758" y="1105786"/>
                </a:lnTo>
                <a:lnTo>
                  <a:pt x="2456121" y="1371600"/>
                </a:lnTo>
                <a:lnTo>
                  <a:pt x="5135526" y="2711303"/>
                </a:lnTo>
                <a:lnTo>
                  <a:pt x="5018568" y="3040912"/>
                </a:lnTo>
                <a:lnTo>
                  <a:pt x="5295014" y="3285461"/>
                </a:lnTo>
              </a:path>
            </a:pathLst>
          </a:cu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76571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4" name="Google Shape;5344;p32"/>
          <p:cNvSpPr txBox="1">
            <a:spLocks noGrp="1"/>
          </p:cNvSpPr>
          <p:nvPr>
            <p:ph type="title"/>
          </p:nvPr>
        </p:nvSpPr>
        <p:spPr>
          <a:xfrm>
            <a:off x="313184" y="116632"/>
            <a:ext cx="85794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-457200" algn="ctr"/>
            <a:r>
              <a:rPr lang="pt-BR" dirty="0"/>
              <a:t>Manobra Executada</a:t>
            </a:r>
            <a:endParaRPr dirty="0"/>
          </a:p>
        </p:txBody>
      </p:sp>
      <p:sp>
        <p:nvSpPr>
          <p:cNvPr id="5345" name="Google Shape;5345;p32"/>
          <p:cNvSpPr txBox="1">
            <a:spLocks noGrp="1"/>
          </p:cNvSpPr>
          <p:nvPr>
            <p:ph type="body" idx="2"/>
          </p:nvPr>
        </p:nvSpPr>
        <p:spPr>
          <a:xfrm>
            <a:off x="117695" y="1124744"/>
            <a:ext cx="3209491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buSzPts val="1600"/>
            </a:pPr>
            <a:r>
              <a:rPr lang="pt-BR" sz="1600" b="1" dirty="0">
                <a:solidFill>
                  <a:schemeClr val="dk1"/>
                </a:solidFill>
                <a:sym typeface="Arial Narrow"/>
              </a:rPr>
              <a:t>Alim.</a:t>
            </a:r>
            <a:r>
              <a:rPr lang="pt-BR" sz="1600" b="1" dirty="0"/>
              <a:t> UHSG27</a:t>
            </a:r>
            <a:endParaRPr lang="pt-BR" sz="1600" b="1" dirty="0">
              <a:solidFill>
                <a:schemeClr val="dk1"/>
              </a:solidFill>
              <a:sym typeface="Arial Narrow"/>
            </a:endParaRPr>
          </a:p>
          <a:p>
            <a:pPr marL="0" lvl="0" indent="0" algn="l">
              <a:spcBef>
                <a:spcPts val="0"/>
              </a:spcBef>
              <a:buSzPts val="1600"/>
            </a:pPr>
            <a:r>
              <a:rPr lang="pt-BR" sz="1600" b="1" dirty="0"/>
              <a:t>Redução</a:t>
            </a:r>
            <a:r>
              <a:rPr lang="pt-BR" sz="1600" dirty="0"/>
              <a:t>: </a:t>
            </a:r>
            <a:br>
              <a:rPr lang="pt-BR" sz="1600" dirty="0"/>
            </a:br>
            <a:r>
              <a:rPr lang="pt-BR" sz="1600" dirty="0"/>
              <a:t>2,01 MWh/mês – 6,0 mil R$/ano.</a:t>
            </a:r>
          </a:p>
          <a:p>
            <a:pPr marL="0" lvl="0" indent="0">
              <a:spcBef>
                <a:spcPts val="0"/>
              </a:spcBef>
              <a:buSzPts val="1600"/>
            </a:pPr>
            <a:endParaRPr lang="pt-BR" sz="1600" dirty="0"/>
          </a:p>
          <a:p>
            <a:pPr marL="0" lvl="0" indent="0">
              <a:spcBef>
                <a:spcPts val="0"/>
              </a:spcBef>
              <a:buSzPts val="1600"/>
            </a:pPr>
            <a:r>
              <a:rPr lang="pt-BR" sz="1600" b="1" dirty="0"/>
              <a:t>FECHAR</a:t>
            </a:r>
            <a:r>
              <a:rPr lang="pt-BR" sz="1600" dirty="0"/>
              <a:t> 380359 (Prot. 50mm2)</a:t>
            </a:r>
          </a:p>
          <a:p>
            <a:pPr marL="0" lvl="0" indent="0">
              <a:spcBef>
                <a:spcPts val="0"/>
              </a:spcBef>
              <a:buSzPts val="1600"/>
            </a:pPr>
            <a:r>
              <a:rPr lang="pt-BR" sz="1600" b="1" dirty="0"/>
              <a:t>ABRIR</a:t>
            </a:r>
            <a:r>
              <a:rPr lang="pt-BR" sz="1600" dirty="0"/>
              <a:t> 48892 (4AWG 21,15mm2)</a:t>
            </a:r>
          </a:p>
          <a:p>
            <a:pPr marL="0" lvl="0" indent="0">
              <a:spcBef>
                <a:spcPts val="0"/>
              </a:spcBef>
              <a:buSzPts val="1600"/>
            </a:pPr>
            <a:r>
              <a:rPr lang="pt-BR" sz="1600" dirty="0"/>
              <a:t>(1109 clientes e 764 rurais a jusante)</a:t>
            </a:r>
          </a:p>
          <a:p>
            <a:pPr marL="0" lvl="0" indent="0">
              <a:spcBef>
                <a:spcPts val="0"/>
              </a:spcBef>
              <a:buSzPts val="1600"/>
            </a:pPr>
            <a:endParaRPr lang="pt-BR" sz="1600" dirty="0"/>
          </a:p>
          <a:p>
            <a:pPr marL="0" indent="0">
              <a:spcBef>
                <a:spcPts val="0"/>
              </a:spcBef>
              <a:buSzPts val="1600"/>
            </a:pPr>
            <a:r>
              <a:rPr lang="pt-BR" sz="1600" b="1" dirty="0"/>
              <a:t>Descrição</a:t>
            </a:r>
            <a:r>
              <a:rPr lang="pt-BR" sz="1600" dirty="0"/>
              <a:t>: Propõe alimentar por parte forte da rede</a:t>
            </a:r>
          </a:p>
          <a:p>
            <a:pPr marL="0" indent="0">
              <a:spcBef>
                <a:spcPts val="0"/>
              </a:spcBef>
              <a:buSzPts val="1600"/>
            </a:pPr>
            <a:endParaRPr lang="pt-BR" sz="1600" dirty="0"/>
          </a:p>
          <a:p>
            <a:pPr marL="0" lvl="0" indent="0" algn="l">
              <a:spcBef>
                <a:spcPts val="0"/>
              </a:spcBef>
            </a:pPr>
            <a:r>
              <a:rPr lang="pt-BR" sz="1600" b="1" dirty="0"/>
              <a:t>Data execução</a:t>
            </a:r>
            <a:r>
              <a:rPr lang="pt-BR" sz="1600" dirty="0"/>
              <a:t>: 09/11/2019</a:t>
            </a:r>
          </a:p>
          <a:p>
            <a:pPr marL="0" lvl="0" indent="0" algn="l">
              <a:spcBef>
                <a:spcPts val="0"/>
              </a:spcBef>
            </a:pPr>
            <a:endParaRPr lang="pt-BR" sz="1600" b="1" dirty="0"/>
          </a:p>
          <a:p>
            <a:pPr marL="0" lvl="0" indent="0">
              <a:spcBef>
                <a:spcPts val="0"/>
              </a:spcBef>
              <a:buSzPts val="1600"/>
            </a:pPr>
            <a:endParaRPr lang="pt-BR" sz="1600" dirty="0"/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 sz="1600" dirty="0"/>
          </a:p>
        </p:txBody>
      </p:sp>
      <p:pic>
        <p:nvPicPr>
          <p:cNvPr id="11" name="Imagem 10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4175" y="1049228"/>
            <a:ext cx="5612130" cy="5556250"/>
          </a:xfrm>
          <a:prstGeom prst="rect">
            <a:avLst/>
          </a:prstGeom>
        </p:spPr>
      </p:pic>
      <p:sp>
        <p:nvSpPr>
          <p:cNvPr id="5" name="Elipse 4"/>
          <p:cNvSpPr/>
          <p:nvPr/>
        </p:nvSpPr>
        <p:spPr>
          <a:xfrm>
            <a:off x="6627137" y="1683945"/>
            <a:ext cx="488887" cy="51604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Elipse 11"/>
          <p:cNvSpPr/>
          <p:nvPr/>
        </p:nvSpPr>
        <p:spPr>
          <a:xfrm>
            <a:off x="6174972" y="4633865"/>
            <a:ext cx="488887" cy="51604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Forma livre 12"/>
          <p:cNvSpPr/>
          <p:nvPr/>
        </p:nvSpPr>
        <p:spPr>
          <a:xfrm>
            <a:off x="5596128" y="1031443"/>
            <a:ext cx="1331366" cy="921715"/>
          </a:xfrm>
          <a:custGeom>
            <a:avLst/>
            <a:gdLst>
              <a:gd name="connsiteX0" fmla="*/ 0 w 1331366"/>
              <a:gd name="connsiteY0" fmla="*/ 0 h 921715"/>
              <a:gd name="connsiteX1" fmla="*/ 0 w 1331366"/>
              <a:gd name="connsiteY1" fmla="*/ 0 h 921715"/>
              <a:gd name="connsiteX2" fmla="*/ 58522 w 1331366"/>
              <a:gd name="connsiteY2" fmla="*/ 36576 h 921715"/>
              <a:gd name="connsiteX3" fmla="*/ 87782 w 1331366"/>
              <a:gd name="connsiteY3" fmla="*/ 80467 h 921715"/>
              <a:gd name="connsiteX4" fmla="*/ 109728 w 1331366"/>
              <a:gd name="connsiteY4" fmla="*/ 117043 h 921715"/>
              <a:gd name="connsiteX5" fmla="*/ 241402 w 1331366"/>
              <a:gd name="connsiteY5" fmla="*/ 475488 h 921715"/>
              <a:gd name="connsiteX6" fmla="*/ 358445 w 1331366"/>
              <a:gd name="connsiteY6" fmla="*/ 592531 h 921715"/>
              <a:gd name="connsiteX7" fmla="*/ 446227 w 1331366"/>
              <a:gd name="connsiteY7" fmla="*/ 738835 h 921715"/>
              <a:gd name="connsiteX8" fmla="*/ 658368 w 1331366"/>
              <a:gd name="connsiteY8" fmla="*/ 768096 h 921715"/>
              <a:gd name="connsiteX9" fmla="*/ 1331366 w 1331366"/>
              <a:gd name="connsiteY9" fmla="*/ 833933 h 921715"/>
              <a:gd name="connsiteX10" fmla="*/ 1265530 w 1331366"/>
              <a:gd name="connsiteY10" fmla="*/ 921715 h 921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331366" h="921715">
                <a:moveTo>
                  <a:pt x="0" y="0"/>
                </a:moveTo>
                <a:lnTo>
                  <a:pt x="0" y="0"/>
                </a:lnTo>
                <a:cubicBezTo>
                  <a:pt x="19507" y="12192"/>
                  <a:pt x="39677" y="23384"/>
                  <a:pt x="58522" y="36576"/>
                </a:cubicBezTo>
                <a:cubicBezTo>
                  <a:pt x="77146" y="49613"/>
                  <a:pt x="75944" y="59750"/>
                  <a:pt x="87782" y="80467"/>
                </a:cubicBezTo>
                <a:cubicBezTo>
                  <a:pt x="123092" y="142258"/>
                  <a:pt x="87533" y="72653"/>
                  <a:pt x="109728" y="117043"/>
                </a:cubicBezTo>
                <a:lnTo>
                  <a:pt x="241402" y="475488"/>
                </a:lnTo>
                <a:lnTo>
                  <a:pt x="358445" y="592531"/>
                </a:lnTo>
                <a:lnTo>
                  <a:pt x="446227" y="738835"/>
                </a:lnTo>
                <a:lnTo>
                  <a:pt x="658368" y="768096"/>
                </a:lnTo>
                <a:lnTo>
                  <a:pt x="1331366" y="833933"/>
                </a:lnTo>
                <a:lnTo>
                  <a:pt x="1265530" y="921715"/>
                </a:lnTo>
              </a:path>
            </a:pathLst>
          </a:cu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Forma livre 13"/>
          <p:cNvSpPr/>
          <p:nvPr/>
        </p:nvSpPr>
        <p:spPr>
          <a:xfrm>
            <a:off x="5608320" y="1036320"/>
            <a:ext cx="2727960" cy="5143500"/>
          </a:xfrm>
          <a:custGeom>
            <a:avLst/>
            <a:gdLst>
              <a:gd name="connsiteX0" fmla="*/ 0 w 2727960"/>
              <a:gd name="connsiteY0" fmla="*/ 0 h 5143500"/>
              <a:gd name="connsiteX1" fmla="*/ 205740 w 2727960"/>
              <a:gd name="connsiteY1" fmla="*/ 434340 h 5143500"/>
              <a:gd name="connsiteX2" fmla="*/ 426720 w 2727960"/>
              <a:gd name="connsiteY2" fmla="*/ 731520 h 5143500"/>
              <a:gd name="connsiteX3" fmla="*/ 838200 w 2727960"/>
              <a:gd name="connsiteY3" fmla="*/ 1409700 h 5143500"/>
              <a:gd name="connsiteX4" fmla="*/ 1851660 w 2727960"/>
              <a:gd name="connsiteY4" fmla="*/ 2857500 h 5143500"/>
              <a:gd name="connsiteX5" fmla="*/ 2057400 w 2727960"/>
              <a:gd name="connsiteY5" fmla="*/ 3086100 h 5143500"/>
              <a:gd name="connsiteX6" fmla="*/ 2179320 w 2727960"/>
              <a:gd name="connsiteY6" fmla="*/ 3436620 h 5143500"/>
              <a:gd name="connsiteX7" fmla="*/ 2476500 w 2727960"/>
              <a:gd name="connsiteY7" fmla="*/ 4396740 h 5143500"/>
              <a:gd name="connsiteX8" fmla="*/ 2727960 w 2727960"/>
              <a:gd name="connsiteY8" fmla="*/ 5143500 h 5143500"/>
              <a:gd name="connsiteX9" fmla="*/ 1798320 w 2727960"/>
              <a:gd name="connsiteY9" fmla="*/ 4693920 h 5143500"/>
              <a:gd name="connsiteX10" fmla="*/ 1280160 w 2727960"/>
              <a:gd name="connsiteY10" fmla="*/ 4427220 h 5143500"/>
              <a:gd name="connsiteX11" fmla="*/ 876300 w 2727960"/>
              <a:gd name="connsiteY11" fmla="*/ 3970020 h 5143500"/>
              <a:gd name="connsiteX12" fmla="*/ 685800 w 2727960"/>
              <a:gd name="connsiteY12" fmla="*/ 3756660 h 5143500"/>
              <a:gd name="connsiteX13" fmla="*/ 883920 w 2727960"/>
              <a:gd name="connsiteY13" fmla="*/ 3604260 h 5143500"/>
              <a:gd name="connsiteX14" fmla="*/ 1120140 w 2727960"/>
              <a:gd name="connsiteY14" fmla="*/ 2857500 h 5143500"/>
              <a:gd name="connsiteX15" fmla="*/ 1371600 w 2727960"/>
              <a:gd name="connsiteY15" fmla="*/ 2628900 h 5143500"/>
              <a:gd name="connsiteX16" fmla="*/ 1638300 w 2727960"/>
              <a:gd name="connsiteY16" fmla="*/ 2232660 h 5143500"/>
              <a:gd name="connsiteX17" fmla="*/ 1729740 w 2727960"/>
              <a:gd name="connsiteY17" fmla="*/ 2057400 h 5143500"/>
              <a:gd name="connsiteX18" fmla="*/ 1744980 w 2727960"/>
              <a:gd name="connsiteY18" fmla="*/ 1889760 h 5143500"/>
              <a:gd name="connsiteX19" fmla="*/ 1706880 w 2727960"/>
              <a:gd name="connsiteY19" fmla="*/ 1737360 h 5143500"/>
              <a:gd name="connsiteX20" fmla="*/ 1661160 w 2727960"/>
              <a:gd name="connsiteY20" fmla="*/ 1623060 h 5143500"/>
              <a:gd name="connsiteX21" fmla="*/ 1592580 w 2727960"/>
              <a:gd name="connsiteY21" fmla="*/ 1592580 h 5143500"/>
              <a:gd name="connsiteX22" fmla="*/ 1592580 w 2727960"/>
              <a:gd name="connsiteY22" fmla="*/ 1455420 h 5143500"/>
              <a:gd name="connsiteX23" fmla="*/ 1447800 w 2727960"/>
              <a:gd name="connsiteY23" fmla="*/ 1211580 h 5143500"/>
              <a:gd name="connsiteX24" fmla="*/ 1264920 w 2727960"/>
              <a:gd name="connsiteY24" fmla="*/ 100584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727960" h="5143500">
                <a:moveTo>
                  <a:pt x="0" y="0"/>
                </a:moveTo>
                <a:lnTo>
                  <a:pt x="205740" y="434340"/>
                </a:lnTo>
                <a:lnTo>
                  <a:pt x="426720" y="731520"/>
                </a:lnTo>
                <a:lnTo>
                  <a:pt x="838200" y="1409700"/>
                </a:lnTo>
                <a:lnTo>
                  <a:pt x="1851660" y="2857500"/>
                </a:lnTo>
                <a:lnTo>
                  <a:pt x="2057400" y="3086100"/>
                </a:lnTo>
                <a:lnTo>
                  <a:pt x="2179320" y="3436620"/>
                </a:lnTo>
                <a:lnTo>
                  <a:pt x="2476500" y="4396740"/>
                </a:lnTo>
                <a:lnTo>
                  <a:pt x="2727960" y="5143500"/>
                </a:lnTo>
                <a:lnTo>
                  <a:pt x="1798320" y="4693920"/>
                </a:lnTo>
                <a:lnTo>
                  <a:pt x="1280160" y="4427220"/>
                </a:lnTo>
                <a:lnTo>
                  <a:pt x="876300" y="3970020"/>
                </a:lnTo>
                <a:lnTo>
                  <a:pt x="685800" y="3756660"/>
                </a:lnTo>
                <a:lnTo>
                  <a:pt x="883920" y="3604260"/>
                </a:lnTo>
                <a:lnTo>
                  <a:pt x="1120140" y="2857500"/>
                </a:lnTo>
                <a:lnTo>
                  <a:pt x="1371600" y="2628900"/>
                </a:lnTo>
                <a:lnTo>
                  <a:pt x="1638300" y="2232660"/>
                </a:lnTo>
                <a:lnTo>
                  <a:pt x="1729740" y="2057400"/>
                </a:lnTo>
                <a:lnTo>
                  <a:pt x="1744980" y="1889760"/>
                </a:lnTo>
                <a:lnTo>
                  <a:pt x="1706880" y="1737360"/>
                </a:lnTo>
                <a:lnTo>
                  <a:pt x="1661160" y="1623060"/>
                </a:lnTo>
                <a:lnTo>
                  <a:pt x="1592580" y="1592580"/>
                </a:lnTo>
                <a:lnTo>
                  <a:pt x="1592580" y="1455420"/>
                </a:lnTo>
                <a:lnTo>
                  <a:pt x="1447800" y="1211580"/>
                </a:lnTo>
                <a:lnTo>
                  <a:pt x="1264920" y="1005840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27944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4" name="Google Shape;5344;p32"/>
          <p:cNvSpPr txBox="1">
            <a:spLocks noGrp="1"/>
          </p:cNvSpPr>
          <p:nvPr>
            <p:ph type="title"/>
          </p:nvPr>
        </p:nvSpPr>
        <p:spPr>
          <a:xfrm>
            <a:off x="313184" y="116632"/>
            <a:ext cx="85794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-457200" algn="ctr"/>
            <a:r>
              <a:rPr lang="pt-BR" dirty="0"/>
              <a:t>Manobra Executada</a:t>
            </a:r>
            <a:endParaRPr dirty="0"/>
          </a:p>
        </p:txBody>
      </p:sp>
      <p:sp>
        <p:nvSpPr>
          <p:cNvPr id="5345" name="Google Shape;5345;p32"/>
          <p:cNvSpPr txBox="1">
            <a:spLocks noGrp="1"/>
          </p:cNvSpPr>
          <p:nvPr>
            <p:ph type="body" idx="2"/>
          </p:nvPr>
        </p:nvSpPr>
        <p:spPr>
          <a:xfrm>
            <a:off x="61473" y="1124744"/>
            <a:ext cx="341171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>
              <a:spcBef>
                <a:spcPts val="600"/>
              </a:spcBef>
              <a:buSzPts val="1600"/>
            </a:pPr>
            <a:r>
              <a:rPr lang="pt-BR" sz="1600" b="1" dirty="0">
                <a:solidFill>
                  <a:schemeClr val="dk1"/>
                </a:solidFill>
                <a:sym typeface="Arial Narrow"/>
              </a:rPr>
              <a:t>Alim. </a:t>
            </a:r>
            <a:r>
              <a:rPr lang="pt-BR" sz="1600" b="1" dirty="0"/>
              <a:t>NOG03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Redução</a:t>
            </a:r>
            <a:r>
              <a:rPr lang="pt-BR" sz="1600" dirty="0"/>
              <a:t>: </a:t>
            </a:r>
            <a:br>
              <a:rPr lang="pt-BR" sz="1600" dirty="0"/>
            </a:br>
            <a:r>
              <a:rPr lang="pt-BR" sz="1600" dirty="0"/>
              <a:t>1,03 MWh/mês - 3,1 mil R$/ano 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FECHAR</a:t>
            </a:r>
            <a:r>
              <a:rPr lang="pt-BR" sz="1600" dirty="0"/>
              <a:t> 102585	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ABRIR</a:t>
            </a:r>
            <a:r>
              <a:rPr lang="pt-BR" sz="1600" dirty="0"/>
              <a:t> 102583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Descrição</a:t>
            </a:r>
            <a:r>
              <a:rPr lang="pt-BR" sz="1600" dirty="0"/>
              <a:t>: propõe alimentação por rede mais forte e mais perto da SE. 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Data execução</a:t>
            </a:r>
            <a:r>
              <a:rPr lang="pt-BR" sz="1600" dirty="0"/>
              <a:t>: 09/11/2019.									</a:t>
            </a:r>
          </a:p>
          <a:p>
            <a:pPr marL="0" indent="0" algn="l">
              <a:spcBef>
                <a:spcPts val="600"/>
              </a:spcBef>
              <a:buSzPts val="1600"/>
            </a:pPr>
            <a:endParaRPr lang="pt-BR" sz="1600" dirty="0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8063" y="1033463"/>
            <a:ext cx="5457825" cy="5305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reeform 1"/>
          <p:cNvSpPr/>
          <p:nvPr/>
        </p:nvSpPr>
        <p:spPr>
          <a:xfrm>
            <a:off x="3543300" y="2880360"/>
            <a:ext cx="4709160" cy="845820"/>
          </a:xfrm>
          <a:custGeom>
            <a:avLst/>
            <a:gdLst>
              <a:gd name="connsiteX0" fmla="*/ 0 w 4709160"/>
              <a:gd name="connsiteY0" fmla="*/ 845820 h 845820"/>
              <a:gd name="connsiteX1" fmla="*/ 655320 w 4709160"/>
              <a:gd name="connsiteY1" fmla="*/ 754380 h 845820"/>
              <a:gd name="connsiteX2" fmla="*/ 1127760 w 4709160"/>
              <a:gd name="connsiteY2" fmla="*/ 617220 h 845820"/>
              <a:gd name="connsiteX3" fmla="*/ 1790700 w 4709160"/>
              <a:gd name="connsiteY3" fmla="*/ 281940 h 845820"/>
              <a:gd name="connsiteX4" fmla="*/ 2164080 w 4709160"/>
              <a:gd name="connsiteY4" fmla="*/ 152400 h 845820"/>
              <a:gd name="connsiteX5" fmla="*/ 3101340 w 4709160"/>
              <a:gd name="connsiteY5" fmla="*/ 60960 h 845820"/>
              <a:gd name="connsiteX6" fmla="*/ 4229100 w 4709160"/>
              <a:gd name="connsiteY6" fmla="*/ 0 h 845820"/>
              <a:gd name="connsiteX7" fmla="*/ 4709160 w 4709160"/>
              <a:gd name="connsiteY7" fmla="*/ 68580 h 845820"/>
              <a:gd name="connsiteX8" fmla="*/ 4556760 w 4709160"/>
              <a:gd name="connsiteY8" fmla="*/ 182880 h 845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709160" h="845820">
                <a:moveTo>
                  <a:pt x="0" y="845820"/>
                </a:moveTo>
                <a:lnTo>
                  <a:pt x="655320" y="754380"/>
                </a:lnTo>
                <a:lnTo>
                  <a:pt x="1127760" y="617220"/>
                </a:lnTo>
                <a:lnTo>
                  <a:pt x="1790700" y="281940"/>
                </a:lnTo>
                <a:lnTo>
                  <a:pt x="2164080" y="152400"/>
                </a:lnTo>
                <a:lnTo>
                  <a:pt x="3101340" y="60960"/>
                </a:lnTo>
                <a:lnTo>
                  <a:pt x="4229100" y="0"/>
                </a:lnTo>
                <a:lnTo>
                  <a:pt x="4709160" y="68580"/>
                </a:lnTo>
                <a:lnTo>
                  <a:pt x="4556760" y="182880"/>
                </a:ln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Freeform 3"/>
          <p:cNvSpPr/>
          <p:nvPr/>
        </p:nvSpPr>
        <p:spPr>
          <a:xfrm>
            <a:off x="3543300" y="3535680"/>
            <a:ext cx="1021080" cy="175260"/>
          </a:xfrm>
          <a:custGeom>
            <a:avLst/>
            <a:gdLst>
              <a:gd name="connsiteX0" fmla="*/ 0 w 1021080"/>
              <a:gd name="connsiteY0" fmla="*/ 175260 h 175260"/>
              <a:gd name="connsiteX1" fmla="*/ 830580 w 1021080"/>
              <a:gd name="connsiteY1" fmla="*/ 38100 h 175260"/>
              <a:gd name="connsiteX2" fmla="*/ 982980 w 1021080"/>
              <a:gd name="connsiteY2" fmla="*/ 0 h 175260"/>
              <a:gd name="connsiteX3" fmla="*/ 1021080 w 1021080"/>
              <a:gd name="connsiteY3" fmla="*/ 160020 h 175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21080" h="175260">
                <a:moveTo>
                  <a:pt x="0" y="175260"/>
                </a:moveTo>
                <a:lnTo>
                  <a:pt x="830580" y="38100"/>
                </a:lnTo>
                <a:lnTo>
                  <a:pt x="982980" y="0"/>
                </a:lnTo>
                <a:lnTo>
                  <a:pt x="1021080" y="160020"/>
                </a:lnTo>
              </a:path>
            </a:pathLst>
          </a:custGeom>
          <a:noFill/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4189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4" name="Google Shape;5344;p32"/>
          <p:cNvSpPr txBox="1">
            <a:spLocks noGrp="1"/>
          </p:cNvSpPr>
          <p:nvPr>
            <p:ph type="title"/>
          </p:nvPr>
        </p:nvSpPr>
        <p:spPr>
          <a:xfrm>
            <a:off x="313184" y="116632"/>
            <a:ext cx="85794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-457200" algn="ctr"/>
            <a:r>
              <a:rPr lang="pt-BR" dirty="0"/>
              <a:t>Manobra Executada</a:t>
            </a:r>
            <a:endParaRPr dirty="0"/>
          </a:p>
        </p:txBody>
      </p:sp>
      <p:sp>
        <p:nvSpPr>
          <p:cNvPr id="5345" name="Google Shape;5345;p32"/>
          <p:cNvSpPr txBox="1">
            <a:spLocks noGrp="1"/>
          </p:cNvSpPr>
          <p:nvPr>
            <p:ph type="body" idx="2"/>
          </p:nvPr>
        </p:nvSpPr>
        <p:spPr>
          <a:xfrm>
            <a:off x="53788" y="1124744"/>
            <a:ext cx="305136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>
              <a:spcBef>
                <a:spcPts val="600"/>
              </a:spcBef>
              <a:buSzPts val="1600"/>
            </a:pPr>
            <a:r>
              <a:rPr lang="pt-BR" sz="1600" b="1" dirty="0">
                <a:solidFill>
                  <a:schemeClr val="dk1"/>
                </a:solidFill>
                <a:sym typeface="Arial Narrow"/>
              </a:rPr>
              <a:t>Alim. </a:t>
            </a:r>
            <a:r>
              <a:rPr lang="pt-BR" sz="1600" b="1" dirty="0"/>
              <a:t>MCLD203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Redução</a:t>
            </a:r>
            <a:r>
              <a:rPr lang="pt-BR" sz="1600" dirty="0"/>
              <a:t>: </a:t>
            </a:r>
            <a:r>
              <a:rPr lang="pt-BR" sz="1600" dirty="0" err="1"/>
              <a:t>n.d</a:t>
            </a:r>
            <a:r>
              <a:rPr lang="pt-BR" sz="1600" dirty="0"/>
              <a:t>.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FECHAR</a:t>
            </a:r>
            <a:r>
              <a:rPr lang="pt-BR" sz="1600" dirty="0"/>
              <a:t> 217874 	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ABRIR</a:t>
            </a:r>
            <a:r>
              <a:rPr lang="pt-BR" sz="1600" dirty="0"/>
              <a:t> 249075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Descrição</a:t>
            </a:r>
            <a:r>
              <a:rPr lang="pt-BR" sz="1600" dirty="0"/>
              <a:t>: acesso a SE de 1745 clientes será encurtado em </a:t>
            </a:r>
            <a:r>
              <a:rPr lang="pt-BR" sz="1600" b="1" dirty="0"/>
              <a:t>3,18km </a:t>
            </a:r>
            <a:endParaRPr lang="pt-BR" sz="1600" dirty="0"/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Data execução</a:t>
            </a:r>
            <a:r>
              <a:rPr lang="pt-BR" sz="1600" dirty="0"/>
              <a:t>: 01/08/2019.									</a:t>
            </a:r>
          </a:p>
          <a:p>
            <a:pPr marL="0" indent="0" algn="l">
              <a:spcBef>
                <a:spcPts val="600"/>
              </a:spcBef>
              <a:buSzPts val="1600"/>
            </a:pPr>
            <a:endParaRPr lang="pt-BR" sz="1600" dirty="0"/>
          </a:p>
        </p:txBody>
      </p:sp>
      <p:pic>
        <p:nvPicPr>
          <p:cNvPr id="2049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9115" y="1073888"/>
            <a:ext cx="5987136" cy="41503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Forma livre 5"/>
          <p:cNvSpPr/>
          <p:nvPr/>
        </p:nvSpPr>
        <p:spPr>
          <a:xfrm>
            <a:off x="3063240" y="2369820"/>
            <a:ext cx="5920740" cy="1897380"/>
          </a:xfrm>
          <a:custGeom>
            <a:avLst/>
            <a:gdLst>
              <a:gd name="connsiteX0" fmla="*/ 5920740 w 5920740"/>
              <a:gd name="connsiteY0" fmla="*/ 0 h 1897380"/>
              <a:gd name="connsiteX1" fmla="*/ 4732020 w 5920740"/>
              <a:gd name="connsiteY1" fmla="*/ 182880 h 1897380"/>
              <a:gd name="connsiteX2" fmla="*/ 4792980 w 5920740"/>
              <a:gd name="connsiteY2" fmla="*/ 281940 h 1897380"/>
              <a:gd name="connsiteX3" fmla="*/ 4267200 w 5920740"/>
              <a:gd name="connsiteY3" fmla="*/ 373380 h 1897380"/>
              <a:gd name="connsiteX4" fmla="*/ 4206240 w 5920740"/>
              <a:gd name="connsiteY4" fmla="*/ 411480 h 1897380"/>
              <a:gd name="connsiteX5" fmla="*/ 4183380 w 5920740"/>
              <a:gd name="connsiteY5" fmla="*/ 502920 h 1897380"/>
              <a:gd name="connsiteX6" fmla="*/ 4084320 w 5920740"/>
              <a:gd name="connsiteY6" fmla="*/ 617220 h 1897380"/>
              <a:gd name="connsiteX7" fmla="*/ 3779520 w 5920740"/>
              <a:gd name="connsiteY7" fmla="*/ 876300 h 1897380"/>
              <a:gd name="connsiteX8" fmla="*/ 3703320 w 5920740"/>
              <a:gd name="connsiteY8" fmla="*/ 876300 h 1897380"/>
              <a:gd name="connsiteX9" fmla="*/ 3550920 w 5920740"/>
              <a:gd name="connsiteY9" fmla="*/ 1013460 h 1897380"/>
              <a:gd name="connsiteX10" fmla="*/ 3360420 w 5920740"/>
              <a:gd name="connsiteY10" fmla="*/ 1196340 h 1897380"/>
              <a:gd name="connsiteX11" fmla="*/ 3063240 w 5920740"/>
              <a:gd name="connsiteY11" fmla="*/ 1272540 h 1897380"/>
              <a:gd name="connsiteX12" fmla="*/ 3009900 w 5920740"/>
              <a:gd name="connsiteY12" fmla="*/ 1348740 h 1897380"/>
              <a:gd name="connsiteX13" fmla="*/ 487680 w 5920740"/>
              <a:gd name="connsiteY13" fmla="*/ 1744980 h 1897380"/>
              <a:gd name="connsiteX14" fmla="*/ 236220 w 5920740"/>
              <a:gd name="connsiteY14" fmla="*/ 1798320 h 1897380"/>
              <a:gd name="connsiteX15" fmla="*/ 121920 w 5920740"/>
              <a:gd name="connsiteY15" fmla="*/ 1897380 h 1897380"/>
              <a:gd name="connsiteX16" fmla="*/ 0 w 5920740"/>
              <a:gd name="connsiteY16" fmla="*/ 1798320 h 1897380"/>
              <a:gd name="connsiteX17" fmla="*/ 76200 w 5920740"/>
              <a:gd name="connsiteY17" fmla="*/ 1752600 h 1897380"/>
              <a:gd name="connsiteX18" fmla="*/ 144780 w 5920740"/>
              <a:gd name="connsiteY18" fmla="*/ 1760220 h 1897380"/>
              <a:gd name="connsiteX19" fmla="*/ 281940 w 5920740"/>
              <a:gd name="connsiteY19" fmla="*/ 1752600 h 1897380"/>
              <a:gd name="connsiteX20" fmla="*/ 358140 w 5920740"/>
              <a:gd name="connsiteY20" fmla="*/ 1729740 h 1897380"/>
              <a:gd name="connsiteX21" fmla="*/ 434340 w 5920740"/>
              <a:gd name="connsiteY21" fmla="*/ 1684020 h 1897380"/>
              <a:gd name="connsiteX22" fmla="*/ 502920 w 5920740"/>
              <a:gd name="connsiteY22" fmla="*/ 1630680 h 1897380"/>
              <a:gd name="connsiteX23" fmla="*/ 525780 w 5920740"/>
              <a:gd name="connsiteY23" fmla="*/ 1508760 h 1897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920740" h="1897380">
                <a:moveTo>
                  <a:pt x="5920740" y="0"/>
                </a:moveTo>
                <a:lnTo>
                  <a:pt x="4732020" y="182880"/>
                </a:lnTo>
                <a:lnTo>
                  <a:pt x="4792980" y="281940"/>
                </a:lnTo>
                <a:lnTo>
                  <a:pt x="4267200" y="373380"/>
                </a:lnTo>
                <a:lnTo>
                  <a:pt x="4206240" y="411480"/>
                </a:lnTo>
                <a:lnTo>
                  <a:pt x="4183380" y="502920"/>
                </a:lnTo>
                <a:lnTo>
                  <a:pt x="4084320" y="617220"/>
                </a:lnTo>
                <a:lnTo>
                  <a:pt x="3779520" y="876300"/>
                </a:lnTo>
                <a:lnTo>
                  <a:pt x="3703320" y="876300"/>
                </a:lnTo>
                <a:lnTo>
                  <a:pt x="3550920" y="1013460"/>
                </a:lnTo>
                <a:lnTo>
                  <a:pt x="3360420" y="1196340"/>
                </a:lnTo>
                <a:lnTo>
                  <a:pt x="3063240" y="1272540"/>
                </a:lnTo>
                <a:lnTo>
                  <a:pt x="3009900" y="1348740"/>
                </a:lnTo>
                <a:lnTo>
                  <a:pt x="487680" y="1744980"/>
                </a:lnTo>
                <a:lnTo>
                  <a:pt x="236220" y="1798320"/>
                </a:lnTo>
                <a:lnTo>
                  <a:pt x="121920" y="1897380"/>
                </a:lnTo>
                <a:lnTo>
                  <a:pt x="0" y="1798320"/>
                </a:lnTo>
                <a:lnTo>
                  <a:pt x="76200" y="1752600"/>
                </a:lnTo>
                <a:lnTo>
                  <a:pt x="144780" y="1760220"/>
                </a:lnTo>
                <a:lnTo>
                  <a:pt x="281940" y="1752600"/>
                </a:lnTo>
                <a:lnTo>
                  <a:pt x="358140" y="1729740"/>
                </a:lnTo>
                <a:lnTo>
                  <a:pt x="434340" y="1684020"/>
                </a:lnTo>
                <a:lnTo>
                  <a:pt x="502920" y="1630680"/>
                </a:lnTo>
                <a:lnTo>
                  <a:pt x="525780" y="1508760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Forma livre 6"/>
          <p:cNvSpPr/>
          <p:nvPr/>
        </p:nvSpPr>
        <p:spPr>
          <a:xfrm>
            <a:off x="3604260" y="2331720"/>
            <a:ext cx="5379720" cy="1508760"/>
          </a:xfrm>
          <a:custGeom>
            <a:avLst/>
            <a:gdLst>
              <a:gd name="connsiteX0" fmla="*/ 5379720 w 5379720"/>
              <a:gd name="connsiteY0" fmla="*/ 30480 h 1508760"/>
              <a:gd name="connsiteX1" fmla="*/ 4000500 w 5379720"/>
              <a:gd name="connsiteY1" fmla="*/ 259080 h 1508760"/>
              <a:gd name="connsiteX2" fmla="*/ 3970020 w 5379720"/>
              <a:gd name="connsiteY2" fmla="*/ 144780 h 1508760"/>
              <a:gd name="connsiteX3" fmla="*/ 3680460 w 5379720"/>
              <a:gd name="connsiteY3" fmla="*/ 0 h 1508760"/>
              <a:gd name="connsiteX4" fmla="*/ 3695700 w 5379720"/>
              <a:gd name="connsiteY4" fmla="*/ 121920 h 1508760"/>
              <a:gd name="connsiteX5" fmla="*/ 3627120 w 5379720"/>
              <a:gd name="connsiteY5" fmla="*/ 373380 h 1508760"/>
              <a:gd name="connsiteX6" fmla="*/ 2773680 w 5379720"/>
              <a:gd name="connsiteY6" fmla="*/ 502920 h 1508760"/>
              <a:gd name="connsiteX7" fmla="*/ 1790700 w 5379720"/>
              <a:gd name="connsiteY7" fmla="*/ 617220 h 1508760"/>
              <a:gd name="connsiteX8" fmla="*/ 1112520 w 5379720"/>
              <a:gd name="connsiteY8" fmla="*/ 937260 h 1508760"/>
              <a:gd name="connsiteX9" fmla="*/ 784860 w 5379720"/>
              <a:gd name="connsiteY9" fmla="*/ 1112520 h 1508760"/>
              <a:gd name="connsiteX10" fmla="*/ 762000 w 5379720"/>
              <a:gd name="connsiteY10" fmla="*/ 1143000 h 1508760"/>
              <a:gd name="connsiteX11" fmla="*/ 685800 w 5379720"/>
              <a:gd name="connsiteY11" fmla="*/ 1135380 h 1508760"/>
              <a:gd name="connsiteX12" fmla="*/ 701040 w 5379720"/>
              <a:gd name="connsiteY12" fmla="*/ 1074420 h 1508760"/>
              <a:gd name="connsiteX13" fmla="*/ 137160 w 5379720"/>
              <a:gd name="connsiteY13" fmla="*/ 1211580 h 1508760"/>
              <a:gd name="connsiteX14" fmla="*/ 0 w 5379720"/>
              <a:gd name="connsiteY14" fmla="*/ 1508760 h 1508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379720" h="1508760">
                <a:moveTo>
                  <a:pt x="5379720" y="30480"/>
                </a:moveTo>
                <a:lnTo>
                  <a:pt x="4000500" y="259080"/>
                </a:lnTo>
                <a:lnTo>
                  <a:pt x="3970020" y="144780"/>
                </a:lnTo>
                <a:lnTo>
                  <a:pt x="3680460" y="0"/>
                </a:lnTo>
                <a:lnTo>
                  <a:pt x="3695700" y="121920"/>
                </a:lnTo>
                <a:lnTo>
                  <a:pt x="3627120" y="373380"/>
                </a:lnTo>
                <a:lnTo>
                  <a:pt x="2773680" y="502920"/>
                </a:lnTo>
                <a:lnTo>
                  <a:pt x="1790700" y="617220"/>
                </a:lnTo>
                <a:lnTo>
                  <a:pt x="1112520" y="937260"/>
                </a:lnTo>
                <a:lnTo>
                  <a:pt x="784860" y="1112520"/>
                </a:lnTo>
                <a:lnTo>
                  <a:pt x="762000" y="1143000"/>
                </a:lnTo>
                <a:lnTo>
                  <a:pt x="685800" y="1135380"/>
                </a:lnTo>
                <a:lnTo>
                  <a:pt x="701040" y="1074420"/>
                </a:lnTo>
                <a:lnTo>
                  <a:pt x="137160" y="1211580"/>
                </a:lnTo>
                <a:lnTo>
                  <a:pt x="0" y="1508760"/>
                </a:lnTo>
              </a:path>
            </a:pathLst>
          </a:cu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85539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4" name="Google Shape;5344;p32"/>
          <p:cNvSpPr txBox="1">
            <a:spLocks noGrp="1"/>
          </p:cNvSpPr>
          <p:nvPr>
            <p:ph type="title"/>
          </p:nvPr>
        </p:nvSpPr>
        <p:spPr>
          <a:xfrm>
            <a:off x="313184" y="116632"/>
            <a:ext cx="85794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-457200" algn="ctr"/>
            <a:r>
              <a:rPr lang="pt-BR" dirty="0"/>
              <a:t>Manobra Executada</a:t>
            </a:r>
            <a:endParaRPr dirty="0"/>
          </a:p>
        </p:txBody>
      </p:sp>
      <p:sp>
        <p:nvSpPr>
          <p:cNvPr id="5345" name="Google Shape;5345;p32"/>
          <p:cNvSpPr txBox="1">
            <a:spLocks noGrp="1"/>
          </p:cNvSpPr>
          <p:nvPr>
            <p:ph type="body" idx="2"/>
          </p:nvPr>
        </p:nvSpPr>
        <p:spPr>
          <a:xfrm>
            <a:off x="95250" y="1124744"/>
            <a:ext cx="3141125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>
              <a:spcBef>
                <a:spcPts val="0"/>
              </a:spcBef>
              <a:buSzPts val="1600"/>
            </a:pPr>
            <a:r>
              <a:rPr lang="pt-BR" sz="1600" b="1" dirty="0">
                <a:solidFill>
                  <a:schemeClr val="dk1"/>
                </a:solidFill>
                <a:sym typeface="Arial Narrow"/>
              </a:rPr>
              <a:t>Alim. </a:t>
            </a:r>
            <a:r>
              <a:rPr lang="pt-BR" sz="1600" b="1" dirty="0"/>
              <a:t>COJ08</a:t>
            </a:r>
            <a:endParaRPr lang="pt-BR" sz="1600" b="1" dirty="0">
              <a:solidFill>
                <a:schemeClr val="dk1"/>
              </a:solidFill>
              <a:sym typeface="Arial Narrow"/>
            </a:endParaRPr>
          </a:p>
          <a:p>
            <a:pPr marL="0" lvl="0" indent="0" algn="l">
              <a:spcBef>
                <a:spcPts val="0"/>
              </a:spcBef>
              <a:buSzPts val="1600"/>
            </a:pPr>
            <a:r>
              <a:rPr lang="pt-BR" sz="1600" b="1" dirty="0"/>
              <a:t>Redução</a:t>
            </a:r>
            <a:r>
              <a:rPr lang="pt-BR" sz="1600" dirty="0"/>
              <a:t>: </a:t>
            </a:r>
            <a:br>
              <a:rPr lang="pt-BR" sz="1600" dirty="0"/>
            </a:br>
            <a:r>
              <a:rPr lang="pt-BR" sz="1600" dirty="0"/>
              <a:t>2,77 MWh/mês – 8,3 mil R$/ano</a:t>
            </a:r>
          </a:p>
          <a:p>
            <a:pPr marL="0" lvl="0" indent="0" algn="l">
              <a:spcBef>
                <a:spcPts val="0"/>
              </a:spcBef>
              <a:buSzPts val="1600"/>
            </a:pPr>
            <a:endParaRPr lang="pt-BR" sz="1600" dirty="0"/>
          </a:p>
          <a:p>
            <a:pPr marL="0" indent="0" algn="l">
              <a:spcBef>
                <a:spcPts val="0"/>
              </a:spcBef>
              <a:buSzPts val="1600"/>
            </a:pPr>
            <a:r>
              <a:rPr lang="pt-BR" sz="1600" b="1" dirty="0"/>
              <a:t>FECHAR 286963 </a:t>
            </a:r>
            <a:r>
              <a:rPr lang="pt-BR" sz="1600" dirty="0"/>
              <a:t>(rede protegida – 150,00mm2)</a:t>
            </a:r>
          </a:p>
          <a:p>
            <a:pPr marL="0" indent="0" algn="l">
              <a:spcBef>
                <a:spcPts val="0"/>
              </a:spcBef>
              <a:buSzPts val="1600"/>
            </a:pPr>
            <a:r>
              <a:rPr lang="pt-BR" sz="1600" b="1" dirty="0"/>
              <a:t>ABRIR 242613 </a:t>
            </a:r>
            <a:r>
              <a:rPr lang="pt-BR" sz="1600" dirty="0"/>
              <a:t>(1/0AWG – 53,43mm2).</a:t>
            </a:r>
          </a:p>
          <a:p>
            <a:pPr marL="0" indent="0" algn="l">
              <a:spcBef>
                <a:spcPts val="0"/>
              </a:spcBef>
              <a:buSzPts val="1600"/>
            </a:pPr>
            <a:endParaRPr lang="pt-BR" sz="1600" b="1" dirty="0"/>
          </a:p>
          <a:p>
            <a:pPr marL="0" indent="0" algn="l">
              <a:spcBef>
                <a:spcPts val="0"/>
              </a:spcBef>
              <a:buSzPts val="1600"/>
            </a:pPr>
            <a:r>
              <a:rPr lang="pt-BR" sz="1600" b="1" dirty="0"/>
              <a:t>Descrição</a:t>
            </a:r>
            <a:r>
              <a:rPr lang="pt-BR" sz="1600" dirty="0"/>
              <a:t>: o alimentador "estrangulado" na saída da SE.</a:t>
            </a:r>
          </a:p>
          <a:p>
            <a:pPr marL="0" indent="0" algn="l">
              <a:spcBef>
                <a:spcPts val="0"/>
              </a:spcBef>
              <a:buSzPts val="1600"/>
            </a:pPr>
            <a:endParaRPr lang="pt-BR" sz="1600" dirty="0"/>
          </a:p>
          <a:p>
            <a:pPr marL="0" indent="0" algn="l">
              <a:spcBef>
                <a:spcPts val="0"/>
              </a:spcBef>
              <a:buSzPts val="1600"/>
            </a:pPr>
            <a:r>
              <a:rPr lang="pt-BR" sz="1600" b="1" dirty="0"/>
              <a:t>Data execução</a:t>
            </a:r>
            <a:r>
              <a:rPr lang="pt-BR" sz="1600" dirty="0"/>
              <a:t>: 12/11/2019</a:t>
            </a:r>
          </a:p>
          <a:p>
            <a:pPr marL="0" indent="0" algn="l">
              <a:spcBef>
                <a:spcPts val="0"/>
              </a:spcBef>
              <a:buSzPts val="1600"/>
            </a:pPr>
            <a:endParaRPr lang="pt-BR" sz="1600" dirty="0"/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5849" y="964924"/>
            <a:ext cx="5702901" cy="5302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Forma livre 6"/>
          <p:cNvSpPr/>
          <p:nvPr/>
        </p:nvSpPr>
        <p:spPr>
          <a:xfrm>
            <a:off x="3600450" y="1924050"/>
            <a:ext cx="5229225" cy="4343400"/>
          </a:xfrm>
          <a:custGeom>
            <a:avLst/>
            <a:gdLst>
              <a:gd name="connsiteX0" fmla="*/ 4933950 w 5229225"/>
              <a:gd name="connsiteY0" fmla="*/ 1724025 h 4343400"/>
              <a:gd name="connsiteX1" fmla="*/ 5210175 w 5229225"/>
              <a:gd name="connsiteY1" fmla="*/ 1962150 h 4343400"/>
              <a:gd name="connsiteX2" fmla="*/ 5229225 w 5229225"/>
              <a:gd name="connsiteY2" fmla="*/ 2314575 h 4343400"/>
              <a:gd name="connsiteX3" fmla="*/ 3714750 w 5229225"/>
              <a:gd name="connsiteY3" fmla="*/ 3105150 h 4343400"/>
              <a:gd name="connsiteX4" fmla="*/ 1990725 w 5229225"/>
              <a:gd name="connsiteY4" fmla="*/ 771525 h 4343400"/>
              <a:gd name="connsiteX5" fmla="*/ 1219200 w 5229225"/>
              <a:gd name="connsiteY5" fmla="*/ 1104900 h 4343400"/>
              <a:gd name="connsiteX6" fmla="*/ 923925 w 5229225"/>
              <a:gd name="connsiteY6" fmla="*/ 800100 h 4343400"/>
              <a:gd name="connsiteX7" fmla="*/ 476250 w 5229225"/>
              <a:gd name="connsiteY7" fmla="*/ 0 h 4343400"/>
              <a:gd name="connsiteX8" fmla="*/ 381000 w 5229225"/>
              <a:gd name="connsiteY8" fmla="*/ 2105025 h 4343400"/>
              <a:gd name="connsiteX9" fmla="*/ 285750 w 5229225"/>
              <a:gd name="connsiteY9" fmla="*/ 3133725 h 4343400"/>
              <a:gd name="connsiteX10" fmla="*/ 0 w 5229225"/>
              <a:gd name="connsiteY10" fmla="*/ 4343400 h 434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29225" h="4343400">
                <a:moveTo>
                  <a:pt x="4933950" y="1724025"/>
                </a:moveTo>
                <a:lnTo>
                  <a:pt x="5210175" y="1962150"/>
                </a:lnTo>
                <a:lnTo>
                  <a:pt x="5229225" y="2314575"/>
                </a:lnTo>
                <a:lnTo>
                  <a:pt x="3714750" y="3105150"/>
                </a:lnTo>
                <a:lnTo>
                  <a:pt x="1990725" y="771525"/>
                </a:lnTo>
                <a:lnTo>
                  <a:pt x="1219200" y="1104900"/>
                </a:lnTo>
                <a:lnTo>
                  <a:pt x="923925" y="800100"/>
                </a:lnTo>
                <a:lnTo>
                  <a:pt x="476250" y="0"/>
                </a:lnTo>
                <a:lnTo>
                  <a:pt x="381000" y="2105025"/>
                </a:lnTo>
                <a:lnTo>
                  <a:pt x="285750" y="3133725"/>
                </a:lnTo>
                <a:lnTo>
                  <a:pt x="0" y="4343400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Forma livre 7"/>
          <p:cNvSpPr/>
          <p:nvPr/>
        </p:nvSpPr>
        <p:spPr>
          <a:xfrm>
            <a:off x="3619500" y="3657600"/>
            <a:ext cx="5200650" cy="2600325"/>
          </a:xfrm>
          <a:custGeom>
            <a:avLst/>
            <a:gdLst>
              <a:gd name="connsiteX0" fmla="*/ 4914900 w 5200650"/>
              <a:gd name="connsiteY0" fmla="*/ 0 h 2600325"/>
              <a:gd name="connsiteX1" fmla="*/ 5200650 w 5200650"/>
              <a:gd name="connsiteY1" fmla="*/ 228600 h 2600325"/>
              <a:gd name="connsiteX2" fmla="*/ 5200650 w 5200650"/>
              <a:gd name="connsiteY2" fmla="*/ 561975 h 2600325"/>
              <a:gd name="connsiteX3" fmla="*/ 2247900 w 5200650"/>
              <a:gd name="connsiteY3" fmla="*/ 2057400 h 2600325"/>
              <a:gd name="connsiteX4" fmla="*/ 2038350 w 5200650"/>
              <a:gd name="connsiteY4" fmla="*/ 1724025 h 2600325"/>
              <a:gd name="connsiteX5" fmla="*/ 1905000 w 5200650"/>
              <a:gd name="connsiteY5" fmla="*/ 1590675 h 2600325"/>
              <a:gd name="connsiteX6" fmla="*/ 1781175 w 5200650"/>
              <a:gd name="connsiteY6" fmla="*/ 1438275 h 2600325"/>
              <a:gd name="connsiteX7" fmla="*/ 1314450 w 5200650"/>
              <a:gd name="connsiteY7" fmla="*/ 1752600 h 2600325"/>
              <a:gd name="connsiteX8" fmla="*/ 1219200 w 5200650"/>
              <a:gd name="connsiteY8" fmla="*/ 1809750 h 2600325"/>
              <a:gd name="connsiteX9" fmla="*/ 57150 w 5200650"/>
              <a:gd name="connsiteY9" fmla="*/ 2247900 h 2600325"/>
              <a:gd name="connsiteX10" fmla="*/ 0 w 5200650"/>
              <a:gd name="connsiteY10" fmla="*/ 2600325 h 2600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00650" h="2600325">
                <a:moveTo>
                  <a:pt x="4914900" y="0"/>
                </a:moveTo>
                <a:lnTo>
                  <a:pt x="5200650" y="228600"/>
                </a:lnTo>
                <a:lnTo>
                  <a:pt x="5200650" y="561975"/>
                </a:lnTo>
                <a:lnTo>
                  <a:pt x="2247900" y="2057400"/>
                </a:lnTo>
                <a:lnTo>
                  <a:pt x="2038350" y="1724025"/>
                </a:lnTo>
                <a:lnTo>
                  <a:pt x="1905000" y="1590675"/>
                </a:lnTo>
                <a:lnTo>
                  <a:pt x="1781175" y="1438275"/>
                </a:lnTo>
                <a:lnTo>
                  <a:pt x="1314450" y="1752600"/>
                </a:lnTo>
                <a:lnTo>
                  <a:pt x="1219200" y="1809750"/>
                </a:lnTo>
                <a:lnTo>
                  <a:pt x="57150" y="2247900"/>
                </a:lnTo>
                <a:lnTo>
                  <a:pt x="0" y="2600325"/>
                </a:lnTo>
              </a:path>
            </a:pathLst>
          </a:cu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60602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4" name="Google Shape;5344;p32"/>
          <p:cNvSpPr txBox="1">
            <a:spLocks noGrp="1"/>
          </p:cNvSpPr>
          <p:nvPr>
            <p:ph type="title"/>
          </p:nvPr>
        </p:nvSpPr>
        <p:spPr>
          <a:xfrm>
            <a:off x="313184" y="116632"/>
            <a:ext cx="85794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-457200" algn="ctr"/>
            <a:r>
              <a:rPr lang="pt-BR" dirty="0"/>
              <a:t>Manobra Executada</a:t>
            </a:r>
            <a:endParaRPr dirty="0"/>
          </a:p>
        </p:txBody>
      </p:sp>
      <p:sp>
        <p:nvSpPr>
          <p:cNvPr id="5345" name="Google Shape;5345;p32"/>
          <p:cNvSpPr txBox="1">
            <a:spLocks noGrp="1"/>
          </p:cNvSpPr>
          <p:nvPr>
            <p:ph type="body" idx="2"/>
          </p:nvPr>
        </p:nvSpPr>
        <p:spPr>
          <a:xfrm>
            <a:off x="100109" y="1104899"/>
            <a:ext cx="3011925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>
              <a:spcBef>
                <a:spcPts val="600"/>
              </a:spcBef>
              <a:spcAft>
                <a:spcPts val="600"/>
              </a:spcAft>
              <a:buSzPts val="1600"/>
            </a:pPr>
            <a:r>
              <a:rPr lang="pt-BR" sz="1600" b="1" dirty="0">
                <a:solidFill>
                  <a:schemeClr val="dk1"/>
                </a:solidFill>
                <a:sym typeface="Arial Narrow"/>
              </a:rPr>
              <a:t>Alim. </a:t>
            </a:r>
            <a:r>
              <a:rPr lang="pt-BR" sz="1600" b="1" dirty="0"/>
              <a:t>BHSN03 </a:t>
            </a:r>
            <a:endParaRPr lang="pt-BR" sz="1600" b="1" dirty="0">
              <a:solidFill>
                <a:schemeClr val="dk1"/>
              </a:solidFill>
              <a:sym typeface="Arial Narrow"/>
            </a:endParaRPr>
          </a:p>
          <a:p>
            <a:pPr marL="0" lvl="0" indent="0" algn="l">
              <a:spcBef>
                <a:spcPts val="600"/>
              </a:spcBef>
              <a:spcAft>
                <a:spcPts val="600"/>
              </a:spcAft>
              <a:buSzPts val="1600"/>
            </a:pPr>
            <a:r>
              <a:rPr lang="pt-BR" sz="1600" b="1" dirty="0"/>
              <a:t>Redução</a:t>
            </a:r>
            <a:r>
              <a:rPr lang="pt-BR" sz="1600" dirty="0"/>
              <a:t>: </a:t>
            </a:r>
            <a:br>
              <a:rPr lang="pt-BR" sz="1600" dirty="0"/>
            </a:br>
            <a:r>
              <a:rPr lang="pt-BR" sz="1600" dirty="0"/>
              <a:t>1,28 MWh/mês - 3,8 mil R$/ano</a:t>
            </a:r>
          </a:p>
          <a:p>
            <a:pPr marL="0" lvl="0" indent="0" algn="l">
              <a:spcBef>
                <a:spcPts val="600"/>
              </a:spcBef>
              <a:spcAft>
                <a:spcPts val="600"/>
              </a:spcAft>
              <a:buSzPts val="1600"/>
            </a:pPr>
            <a:r>
              <a:rPr lang="pt-BR" sz="1600" b="1" dirty="0"/>
              <a:t>FECHAR 676 </a:t>
            </a:r>
            <a:r>
              <a:rPr lang="pt-BR" sz="1600" dirty="0"/>
              <a:t>(Prot. 150,0mm2)</a:t>
            </a:r>
          </a:p>
          <a:p>
            <a:pPr marL="0" lvl="0" indent="0" algn="l">
              <a:spcBef>
                <a:spcPts val="600"/>
              </a:spcBef>
              <a:spcAft>
                <a:spcPts val="600"/>
              </a:spcAft>
              <a:buSzPts val="1600"/>
            </a:pPr>
            <a:r>
              <a:rPr lang="pt-BR" sz="1600" b="1" dirty="0"/>
              <a:t>ABRIR 286243 </a:t>
            </a:r>
            <a:r>
              <a:rPr lang="pt-BR" sz="1600" dirty="0"/>
              <a:t>(Prot. 150,0mm2)</a:t>
            </a:r>
          </a:p>
          <a:p>
            <a:pPr marL="0" indent="0" algn="l">
              <a:spcBef>
                <a:spcPts val="600"/>
              </a:spcBef>
              <a:spcAft>
                <a:spcPts val="600"/>
              </a:spcAft>
              <a:buSzPts val="1600"/>
            </a:pPr>
            <a:r>
              <a:rPr lang="pt-BR" sz="1600" b="1" dirty="0"/>
              <a:t>Descrição</a:t>
            </a:r>
            <a:r>
              <a:rPr lang="pt-BR" sz="1600" dirty="0"/>
              <a:t>: Alimentação por caminho mais curto.</a:t>
            </a:r>
          </a:p>
          <a:p>
            <a:pPr marL="0" indent="0" algn="l">
              <a:spcBef>
                <a:spcPts val="600"/>
              </a:spcBef>
              <a:spcAft>
                <a:spcPts val="600"/>
              </a:spcAft>
              <a:buSzPts val="1600"/>
            </a:pPr>
            <a:r>
              <a:rPr lang="pt-BR" sz="1600" b="1" dirty="0"/>
              <a:t>Data execução</a:t>
            </a:r>
            <a:r>
              <a:rPr lang="pt-BR" sz="1600" dirty="0"/>
              <a:t>: 12/11/2019</a:t>
            </a:r>
          </a:p>
          <a:p>
            <a:pPr marL="0" indent="0" algn="l">
              <a:spcBef>
                <a:spcPts val="600"/>
              </a:spcBef>
              <a:spcAft>
                <a:spcPts val="600"/>
              </a:spcAft>
              <a:buSzPts val="1600"/>
            </a:pPr>
            <a:endParaRPr lang="pt-BR" sz="16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1462" y="1104899"/>
            <a:ext cx="5752988" cy="448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Forma livre 3"/>
          <p:cNvSpPr/>
          <p:nvPr/>
        </p:nvSpPr>
        <p:spPr>
          <a:xfrm>
            <a:off x="3181350" y="1657350"/>
            <a:ext cx="5429250" cy="2647950"/>
          </a:xfrm>
          <a:custGeom>
            <a:avLst/>
            <a:gdLst>
              <a:gd name="connsiteX0" fmla="*/ 0 w 5429250"/>
              <a:gd name="connsiteY0" fmla="*/ 1743075 h 2647950"/>
              <a:gd name="connsiteX1" fmla="*/ 647700 w 5429250"/>
              <a:gd name="connsiteY1" fmla="*/ 2647950 h 2647950"/>
              <a:gd name="connsiteX2" fmla="*/ 1400175 w 5429250"/>
              <a:gd name="connsiteY2" fmla="*/ 2038350 h 2647950"/>
              <a:gd name="connsiteX3" fmla="*/ 1743075 w 5429250"/>
              <a:gd name="connsiteY3" fmla="*/ 1733550 h 2647950"/>
              <a:gd name="connsiteX4" fmla="*/ 2047875 w 5429250"/>
              <a:gd name="connsiteY4" fmla="*/ 1476375 h 2647950"/>
              <a:gd name="connsiteX5" fmla="*/ 2590800 w 5429250"/>
              <a:gd name="connsiteY5" fmla="*/ 1247775 h 2647950"/>
              <a:gd name="connsiteX6" fmla="*/ 4476750 w 5429250"/>
              <a:gd name="connsiteY6" fmla="*/ 257175 h 2647950"/>
              <a:gd name="connsiteX7" fmla="*/ 4591050 w 5429250"/>
              <a:gd name="connsiteY7" fmla="*/ 104775 h 2647950"/>
              <a:gd name="connsiteX8" fmla="*/ 4991100 w 5429250"/>
              <a:gd name="connsiteY8" fmla="*/ 0 h 2647950"/>
              <a:gd name="connsiteX9" fmla="*/ 5086350 w 5429250"/>
              <a:gd name="connsiteY9" fmla="*/ 28575 h 2647950"/>
              <a:gd name="connsiteX10" fmla="*/ 5429250 w 5429250"/>
              <a:gd name="connsiteY10" fmla="*/ 685800 h 2647950"/>
              <a:gd name="connsiteX11" fmla="*/ 4991100 w 5429250"/>
              <a:gd name="connsiteY11" fmla="*/ 838200 h 2647950"/>
              <a:gd name="connsiteX12" fmla="*/ 4629150 w 5429250"/>
              <a:gd name="connsiteY12" fmla="*/ 942975 h 2647950"/>
              <a:gd name="connsiteX13" fmla="*/ 4267200 w 5429250"/>
              <a:gd name="connsiteY13" fmla="*/ 1219200 h 2647950"/>
              <a:gd name="connsiteX14" fmla="*/ 3952875 w 5429250"/>
              <a:gd name="connsiteY14" fmla="*/ 1362075 h 2647950"/>
              <a:gd name="connsiteX15" fmla="*/ 3762375 w 5429250"/>
              <a:gd name="connsiteY15" fmla="*/ 1390650 h 2647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429250" h="2647950">
                <a:moveTo>
                  <a:pt x="0" y="1743075"/>
                </a:moveTo>
                <a:lnTo>
                  <a:pt x="647700" y="2647950"/>
                </a:lnTo>
                <a:lnTo>
                  <a:pt x="1400175" y="2038350"/>
                </a:lnTo>
                <a:lnTo>
                  <a:pt x="1743075" y="1733550"/>
                </a:lnTo>
                <a:lnTo>
                  <a:pt x="2047875" y="1476375"/>
                </a:lnTo>
                <a:lnTo>
                  <a:pt x="2590800" y="1247775"/>
                </a:lnTo>
                <a:lnTo>
                  <a:pt x="4476750" y="257175"/>
                </a:lnTo>
                <a:lnTo>
                  <a:pt x="4591050" y="104775"/>
                </a:lnTo>
                <a:lnTo>
                  <a:pt x="4991100" y="0"/>
                </a:lnTo>
                <a:lnTo>
                  <a:pt x="5086350" y="28575"/>
                </a:lnTo>
                <a:lnTo>
                  <a:pt x="5429250" y="685800"/>
                </a:lnTo>
                <a:lnTo>
                  <a:pt x="4991100" y="838200"/>
                </a:lnTo>
                <a:lnTo>
                  <a:pt x="4629150" y="942975"/>
                </a:lnTo>
                <a:lnTo>
                  <a:pt x="4267200" y="1219200"/>
                </a:lnTo>
                <a:lnTo>
                  <a:pt x="3952875" y="1362075"/>
                </a:lnTo>
                <a:lnTo>
                  <a:pt x="3762375" y="1390650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Forma livre 4"/>
          <p:cNvSpPr/>
          <p:nvPr/>
        </p:nvSpPr>
        <p:spPr>
          <a:xfrm>
            <a:off x="3181350" y="3076575"/>
            <a:ext cx="3695700" cy="2133600"/>
          </a:xfrm>
          <a:custGeom>
            <a:avLst/>
            <a:gdLst>
              <a:gd name="connsiteX0" fmla="*/ 0 w 3695700"/>
              <a:gd name="connsiteY0" fmla="*/ 323850 h 2133600"/>
              <a:gd name="connsiteX1" fmla="*/ 1247775 w 3695700"/>
              <a:gd name="connsiteY1" fmla="*/ 2133600 h 2133600"/>
              <a:gd name="connsiteX2" fmla="*/ 1247775 w 3695700"/>
              <a:gd name="connsiteY2" fmla="*/ 2105025 h 2133600"/>
              <a:gd name="connsiteX3" fmla="*/ 2781300 w 3695700"/>
              <a:gd name="connsiteY3" fmla="*/ 819150 h 2133600"/>
              <a:gd name="connsiteX4" fmla="*/ 3181350 w 3695700"/>
              <a:gd name="connsiteY4" fmla="*/ 514350 h 2133600"/>
              <a:gd name="connsiteX5" fmla="*/ 3400425 w 3695700"/>
              <a:gd name="connsiteY5" fmla="*/ 209550 h 2133600"/>
              <a:gd name="connsiteX6" fmla="*/ 3695700 w 3695700"/>
              <a:gd name="connsiteY6" fmla="*/ 0 h 213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95700" h="2133600">
                <a:moveTo>
                  <a:pt x="0" y="323850"/>
                </a:moveTo>
                <a:lnTo>
                  <a:pt x="1247775" y="2133600"/>
                </a:lnTo>
                <a:lnTo>
                  <a:pt x="1247775" y="2105025"/>
                </a:lnTo>
                <a:lnTo>
                  <a:pt x="2781300" y="819150"/>
                </a:lnTo>
                <a:lnTo>
                  <a:pt x="3181350" y="514350"/>
                </a:lnTo>
                <a:lnTo>
                  <a:pt x="3400425" y="209550"/>
                </a:lnTo>
                <a:lnTo>
                  <a:pt x="3695700" y="0"/>
                </a:lnTo>
              </a:path>
            </a:pathLst>
          </a:cu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02581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4" name="Google Shape;5344;p32"/>
          <p:cNvSpPr txBox="1">
            <a:spLocks noGrp="1"/>
          </p:cNvSpPr>
          <p:nvPr>
            <p:ph type="title"/>
          </p:nvPr>
        </p:nvSpPr>
        <p:spPr>
          <a:xfrm>
            <a:off x="313184" y="116632"/>
            <a:ext cx="85794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-457200" algn="ctr"/>
            <a:r>
              <a:rPr lang="pt-BR" dirty="0"/>
              <a:t>Manobra Executada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5345" name="Google Shape;5345;p32"/>
          <p:cNvSpPr txBox="1">
            <a:spLocks noGrp="1"/>
          </p:cNvSpPr>
          <p:nvPr>
            <p:ph type="body" idx="2"/>
          </p:nvPr>
        </p:nvSpPr>
        <p:spPr>
          <a:xfrm>
            <a:off x="186733" y="1124744"/>
            <a:ext cx="3975691" cy="34703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>
              <a:spcBef>
                <a:spcPts val="600"/>
              </a:spcBef>
              <a:buSzPts val="1600"/>
            </a:pPr>
            <a:r>
              <a:rPr lang="pt-BR" sz="1600" b="1" dirty="0">
                <a:solidFill>
                  <a:schemeClr val="dk1"/>
                </a:solidFill>
                <a:sym typeface="Arial Narrow"/>
              </a:rPr>
              <a:t>Alim. </a:t>
            </a:r>
            <a:r>
              <a:rPr lang="pt-BR" sz="1600" b="1" dirty="0"/>
              <a:t>AXAU10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Redução</a:t>
            </a:r>
            <a:r>
              <a:rPr lang="pt-BR" sz="1600" dirty="0"/>
              <a:t>: </a:t>
            </a:r>
            <a:br>
              <a:rPr lang="pt-BR" sz="1600" dirty="0"/>
            </a:br>
            <a:r>
              <a:rPr lang="pt-BR" sz="1600" dirty="0"/>
              <a:t>1,35 MWh/mês – 4,0  mil R$/ano 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FECHAR</a:t>
            </a:r>
            <a:r>
              <a:rPr lang="pt-BR" sz="1600" dirty="0"/>
              <a:t> 147379 (1/0AWG 53.4mm2)	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ABRIR</a:t>
            </a:r>
            <a:r>
              <a:rPr lang="pt-BR" sz="1600" dirty="0"/>
              <a:t> 287688 (150,0mm2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Descrição</a:t>
            </a:r>
            <a:r>
              <a:rPr lang="pt-BR" sz="1600" dirty="0"/>
              <a:t>: 	balanceamento de carga no alimentador	(alívio do tronco que estava sobrecarregado).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Data execução</a:t>
            </a:r>
            <a:r>
              <a:rPr lang="pt-BR" sz="1600" dirty="0"/>
              <a:t>: 14/11/2019</a:t>
            </a:r>
            <a:endParaRPr lang="pt-BR" sz="1600" b="1" dirty="0"/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dirty="0"/>
              <a:t>						</a:t>
            </a:r>
          </a:p>
          <a:p>
            <a:pPr marL="0" indent="0" algn="l">
              <a:spcBef>
                <a:spcPts val="600"/>
              </a:spcBef>
              <a:buSzPts val="1600"/>
            </a:pPr>
            <a:endParaRPr lang="pt-BR" sz="1600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324350" y="1076325"/>
            <a:ext cx="4610100" cy="564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reeform 1"/>
          <p:cNvSpPr/>
          <p:nvPr/>
        </p:nvSpPr>
        <p:spPr>
          <a:xfrm>
            <a:off x="5493224" y="1794681"/>
            <a:ext cx="996286" cy="4906370"/>
          </a:xfrm>
          <a:custGeom>
            <a:avLst/>
            <a:gdLst>
              <a:gd name="connsiteX0" fmla="*/ 0 w 996286"/>
              <a:gd name="connsiteY0" fmla="*/ 4906370 h 4906370"/>
              <a:gd name="connsiteX1" fmla="*/ 136477 w 996286"/>
              <a:gd name="connsiteY1" fmla="*/ 525438 h 4906370"/>
              <a:gd name="connsiteX2" fmla="*/ 348018 w 996286"/>
              <a:gd name="connsiteY2" fmla="*/ 525438 h 4906370"/>
              <a:gd name="connsiteX3" fmla="*/ 996286 w 996286"/>
              <a:gd name="connsiteY3" fmla="*/ 0 h 4906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96286" h="4906370">
                <a:moveTo>
                  <a:pt x="0" y="4906370"/>
                </a:moveTo>
                <a:lnTo>
                  <a:pt x="136477" y="525438"/>
                </a:lnTo>
                <a:lnTo>
                  <a:pt x="348018" y="525438"/>
                </a:lnTo>
                <a:lnTo>
                  <a:pt x="996286" y="0"/>
                </a:lnTo>
              </a:path>
            </a:pathLst>
          </a:cu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Freeform 2"/>
          <p:cNvSpPr/>
          <p:nvPr/>
        </p:nvSpPr>
        <p:spPr>
          <a:xfrm>
            <a:off x="5964072" y="3098042"/>
            <a:ext cx="2695432" cy="3603009"/>
          </a:xfrm>
          <a:custGeom>
            <a:avLst/>
            <a:gdLst>
              <a:gd name="connsiteX0" fmla="*/ 0 w 2695432"/>
              <a:gd name="connsiteY0" fmla="*/ 3603009 h 3603009"/>
              <a:gd name="connsiteX1" fmla="*/ 2695432 w 2695432"/>
              <a:gd name="connsiteY1" fmla="*/ 232012 h 3603009"/>
              <a:gd name="connsiteX2" fmla="*/ 2272352 w 2695432"/>
              <a:gd name="connsiteY2" fmla="*/ 0 h 3603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95432" h="3603009">
                <a:moveTo>
                  <a:pt x="0" y="3603009"/>
                </a:moveTo>
                <a:lnTo>
                  <a:pt x="2695432" y="232012"/>
                </a:lnTo>
                <a:lnTo>
                  <a:pt x="2272352" y="0"/>
                </a:lnTo>
              </a:path>
            </a:pathLst>
          </a:cu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280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4" name="Google Shape;5344;p32"/>
          <p:cNvSpPr txBox="1">
            <a:spLocks noGrp="1"/>
          </p:cNvSpPr>
          <p:nvPr>
            <p:ph type="title"/>
          </p:nvPr>
        </p:nvSpPr>
        <p:spPr>
          <a:xfrm>
            <a:off x="313184" y="116632"/>
            <a:ext cx="85794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-457200" algn="ctr"/>
            <a:r>
              <a:rPr lang="pt-BR" dirty="0"/>
              <a:t>Manobra Executada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5345" name="Google Shape;5345;p32"/>
          <p:cNvSpPr txBox="1">
            <a:spLocks noGrp="1"/>
          </p:cNvSpPr>
          <p:nvPr>
            <p:ph type="body" idx="2"/>
          </p:nvPr>
        </p:nvSpPr>
        <p:spPr>
          <a:xfrm>
            <a:off x="123826" y="1124744"/>
            <a:ext cx="253365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>
              <a:spcBef>
                <a:spcPts val="600"/>
              </a:spcBef>
              <a:buSzPts val="1600"/>
            </a:pPr>
            <a:r>
              <a:rPr lang="pt-BR" sz="1600" b="1" dirty="0">
                <a:solidFill>
                  <a:schemeClr val="dk1"/>
                </a:solidFill>
                <a:sym typeface="Arial Narrow"/>
              </a:rPr>
              <a:t>Alim. </a:t>
            </a:r>
            <a:r>
              <a:rPr lang="pt-BR" sz="1600" b="1" dirty="0"/>
              <a:t>AOR04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Redução</a:t>
            </a:r>
            <a:r>
              <a:rPr lang="pt-BR" sz="1600" dirty="0"/>
              <a:t>: </a:t>
            </a:r>
            <a:br>
              <a:rPr lang="pt-BR" sz="1600" dirty="0"/>
            </a:br>
            <a:r>
              <a:rPr lang="pt-BR" sz="1600" dirty="0"/>
              <a:t>1,39 MWh/mês – 4,2 mil R$/ano 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FECHAR</a:t>
            </a:r>
            <a:r>
              <a:rPr lang="pt-BR" sz="1600" dirty="0"/>
              <a:t> 16230	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ABRIR</a:t>
            </a:r>
            <a:r>
              <a:rPr lang="pt-BR" sz="1600" dirty="0"/>
              <a:t> 16250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Descrição: </a:t>
            </a:r>
            <a:r>
              <a:rPr lang="pt-BR" sz="1600" dirty="0"/>
              <a:t>diminuição de volta no alimentador.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Data execução</a:t>
            </a:r>
            <a:r>
              <a:rPr lang="pt-BR" sz="1600" dirty="0"/>
              <a:t>: 15/12/2019</a:t>
            </a:r>
          </a:p>
          <a:p>
            <a:pPr marL="0" indent="0" algn="l">
              <a:spcBef>
                <a:spcPts val="600"/>
              </a:spcBef>
              <a:buSzPts val="1600"/>
            </a:pPr>
            <a:endParaRPr lang="pt-BR" sz="1600" b="1" dirty="0"/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dirty="0"/>
              <a:t> </a:t>
            </a:r>
          </a:p>
          <a:p>
            <a:pPr marL="0" indent="0" algn="l">
              <a:spcBef>
                <a:spcPts val="600"/>
              </a:spcBef>
              <a:buSzPts val="1600"/>
            </a:pPr>
            <a:endParaRPr lang="pt-BR" sz="1600" dirty="0"/>
          </a:p>
          <a:p>
            <a:pPr marL="0" indent="0" algn="l">
              <a:spcBef>
                <a:spcPts val="600"/>
              </a:spcBef>
              <a:buSzPts val="1600"/>
            </a:pPr>
            <a:endParaRPr lang="pt-BR" sz="1600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5730" y="1104901"/>
            <a:ext cx="6294445" cy="27527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reeform 1"/>
          <p:cNvSpPr/>
          <p:nvPr/>
        </p:nvSpPr>
        <p:spPr>
          <a:xfrm>
            <a:off x="2727960" y="1661160"/>
            <a:ext cx="5966460" cy="1737360"/>
          </a:xfrm>
          <a:custGeom>
            <a:avLst/>
            <a:gdLst>
              <a:gd name="connsiteX0" fmla="*/ 0 w 5966460"/>
              <a:gd name="connsiteY0" fmla="*/ 0 h 1737360"/>
              <a:gd name="connsiteX1" fmla="*/ 731520 w 5966460"/>
              <a:gd name="connsiteY1" fmla="*/ 99060 h 1737360"/>
              <a:gd name="connsiteX2" fmla="*/ 1813560 w 5966460"/>
              <a:gd name="connsiteY2" fmla="*/ 220980 h 1737360"/>
              <a:gd name="connsiteX3" fmla="*/ 2461260 w 5966460"/>
              <a:gd name="connsiteY3" fmla="*/ 304800 h 1737360"/>
              <a:gd name="connsiteX4" fmla="*/ 3733800 w 5966460"/>
              <a:gd name="connsiteY4" fmla="*/ 335280 h 1737360"/>
              <a:gd name="connsiteX5" fmla="*/ 4259580 w 5966460"/>
              <a:gd name="connsiteY5" fmla="*/ 320040 h 1737360"/>
              <a:gd name="connsiteX6" fmla="*/ 4640580 w 5966460"/>
              <a:gd name="connsiteY6" fmla="*/ 464820 h 1737360"/>
              <a:gd name="connsiteX7" fmla="*/ 4960620 w 5966460"/>
              <a:gd name="connsiteY7" fmla="*/ 525780 h 1737360"/>
              <a:gd name="connsiteX8" fmla="*/ 5295900 w 5966460"/>
              <a:gd name="connsiteY8" fmla="*/ 594360 h 1737360"/>
              <a:gd name="connsiteX9" fmla="*/ 5760720 w 5966460"/>
              <a:gd name="connsiteY9" fmla="*/ 662940 h 1737360"/>
              <a:gd name="connsiteX10" fmla="*/ 5836920 w 5966460"/>
              <a:gd name="connsiteY10" fmla="*/ 967740 h 1737360"/>
              <a:gd name="connsiteX11" fmla="*/ 5966460 w 5966460"/>
              <a:gd name="connsiteY11" fmla="*/ 1577340 h 1737360"/>
              <a:gd name="connsiteX12" fmla="*/ 4183380 w 5966460"/>
              <a:gd name="connsiteY12" fmla="*/ 1691640 h 1737360"/>
              <a:gd name="connsiteX13" fmla="*/ 3048000 w 5966460"/>
              <a:gd name="connsiteY13" fmla="*/ 1737360 h 1737360"/>
              <a:gd name="connsiteX14" fmla="*/ 2545080 w 5966460"/>
              <a:gd name="connsiteY14" fmla="*/ 1729740 h 1737360"/>
              <a:gd name="connsiteX15" fmla="*/ 2476500 w 5966460"/>
              <a:gd name="connsiteY15" fmla="*/ 746760 h 1737360"/>
              <a:gd name="connsiteX16" fmla="*/ 586740 w 5966460"/>
              <a:gd name="connsiteY16" fmla="*/ 853440 h 1737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966460" h="1737360">
                <a:moveTo>
                  <a:pt x="0" y="0"/>
                </a:moveTo>
                <a:lnTo>
                  <a:pt x="731520" y="99060"/>
                </a:lnTo>
                <a:lnTo>
                  <a:pt x="1813560" y="220980"/>
                </a:lnTo>
                <a:lnTo>
                  <a:pt x="2461260" y="304800"/>
                </a:lnTo>
                <a:lnTo>
                  <a:pt x="3733800" y="335280"/>
                </a:lnTo>
                <a:lnTo>
                  <a:pt x="4259580" y="320040"/>
                </a:lnTo>
                <a:lnTo>
                  <a:pt x="4640580" y="464820"/>
                </a:lnTo>
                <a:lnTo>
                  <a:pt x="4960620" y="525780"/>
                </a:lnTo>
                <a:lnTo>
                  <a:pt x="5295900" y="594360"/>
                </a:lnTo>
                <a:lnTo>
                  <a:pt x="5760720" y="662940"/>
                </a:lnTo>
                <a:lnTo>
                  <a:pt x="5836920" y="967740"/>
                </a:lnTo>
                <a:lnTo>
                  <a:pt x="5966460" y="1577340"/>
                </a:lnTo>
                <a:lnTo>
                  <a:pt x="4183380" y="1691640"/>
                </a:lnTo>
                <a:lnTo>
                  <a:pt x="3048000" y="1737360"/>
                </a:lnTo>
                <a:lnTo>
                  <a:pt x="2545080" y="1729740"/>
                </a:lnTo>
                <a:lnTo>
                  <a:pt x="2476500" y="746760"/>
                </a:lnTo>
                <a:lnTo>
                  <a:pt x="586740" y="853440"/>
                </a:lnTo>
              </a:path>
            </a:pathLst>
          </a:cu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Freeform 2"/>
          <p:cNvSpPr/>
          <p:nvPr/>
        </p:nvSpPr>
        <p:spPr>
          <a:xfrm>
            <a:off x="2705100" y="2407920"/>
            <a:ext cx="5989320" cy="1005840"/>
          </a:xfrm>
          <a:custGeom>
            <a:avLst/>
            <a:gdLst>
              <a:gd name="connsiteX0" fmla="*/ 0 w 5989320"/>
              <a:gd name="connsiteY0" fmla="*/ 144780 h 1005840"/>
              <a:gd name="connsiteX1" fmla="*/ 1219200 w 5989320"/>
              <a:gd name="connsiteY1" fmla="*/ 60960 h 1005840"/>
              <a:gd name="connsiteX2" fmla="*/ 2506980 w 5989320"/>
              <a:gd name="connsiteY2" fmla="*/ 0 h 1005840"/>
              <a:gd name="connsiteX3" fmla="*/ 2567940 w 5989320"/>
              <a:gd name="connsiteY3" fmla="*/ 1005840 h 1005840"/>
              <a:gd name="connsiteX4" fmla="*/ 3489960 w 5989320"/>
              <a:gd name="connsiteY4" fmla="*/ 967740 h 1005840"/>
              <a:gd name="connsiteX5" fmla="*/ 5280660 w 5989320"/>
              <a:gd name="connsiteY5" fmla="*/ 876300 h 1005840"/>
              <a:gd name="connsiteX6" fmla="*/ 5989320 w 5989320"/>
              <a:gd name="connsiteY6" fmla="*/ 830580 h 1005840"/>
              <a:gd name="connsiteX7" fmla="*/ 5852160 w 5989320"/>
              <a:gd name="connsiteY7" fmla="*/ 243840 h 1005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89320" h="1005840">
                <a:moveTo>
                  <a:pt x="0" y="144780"/>
                </a:moveTo>
                <a:lnTo>
                  <a:pt x="1219200" y="60960"/>
                </a:lnTo>
                <a:lnTo>
                  <a:pt x="2506980" y="0"/>
                </a:lnTo>
                <a:lnTo>
                  <a:pt x="2567940" y="1005840"/>
                </a:lnTo>
                <a:lnTo>
                  <a:pt x="3489960" y="967740"/>
                </a:lnTo>
                <a:lnTo>
                  <a:pt x="5280660" y="876300"/>
                </a:lnTo>
                <a:lnTo>
                  <a:pt x="5989320" y="830580"/>
                </a:lnTo>
                <a:lnTo>
                  <a:pt x="5852160" y="243840"/>
                </a:lnTo>
              </a:path>
            </a:pathLst>
          </a:cu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6376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4" name="Google Shape;5344;p32"/>
          <p:cNvSpPr txBox="1">
            <a:spLocks noGrp="1"/>
          </p:cNvSpPr>
          <p:nvPr>
            <p:ph type="title"/>
          </p:nvPr>
        </p:nvSpPr>
        <p:spPr>
          <a:xfrm>
            <a:off x="313184" y="116632"/>
            <a:ext cx="85794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-457200" algn="ctr"/>
            <a:r>
              <a:rPr lang="pt-BR" dirty="0"/>
              <a:t>Manobra Executada</a:t>
            </a:r>
            <a:endParaRPr dirty="0"/>
          </a:p>
        </p:txBody>
      </p:sp>
      <p:sp>
        <p:nvSpPr>
          <p:cNvPr id="5345" name="Google Shape;5345;p32"/>
          <p:cNvSpPr txBox="1">
            <a:spLocks noGrp="1"/>
          </p:cNvSpPr>
          <p:nvPr>
            <p:ph type="body" idx="2"/>
          </p:nvPr>
        </p:nvSpPr>
        <p:spPr>
          <a:xfrm>
            <a:off x="186734" y="1124744"/>
            <a:ext cx="355539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>
              <a:spcBef>
                <a:spcPts val="600"/>
              </a:spcBef>
              <a:buSzPts val="1600"/>
            </a:pPr>
            <a:r>
              <a:rPr lang="pt-BR" sz="1600" b="1" dirty="0">
                <a:solidFill>
                  <a:schemeClr val="dk1"/>
                </a:solidFill>
                <a:sym typeface="Arial Narrow"/>
              </a:rPr>
              <a:t>Alim. </a:t>
            </a:r>
            <a:r>
              <a:rPr lang="pt-BR" sz="1600" b="1" dirty="0"/>
              <a:t>JPIU11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Redução</a:t>
            </a:r>
            <a:r>
              <a:rPr lang="pt-BR" sz="1600" dirty="0"/>
              <a:t>: </a:t>
            </a:r>
            <a:br>
              <a:rPr lang="pt-BR" sz="1600" dirty="0"/>
            </a:br>
            <a:r>
              <a:rPr lang="pt-BR" sz="1600" dirty="0"/>
              <a:t>2,75 MWh/</a:t>
            </a:r>
            <a:r>
              <a:rPr lang="pt-BR" sz="1600"/>
              <a:t>mês – 8,2 </a:t>
            </a:r>
            <a:r>
              <a:rPr lang="pt-BR" sz="1600" dirty="0"/>
              <a:t>mil R$/ano 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FECHAR</a:t>
            </a:r>
            <a:r>
              <a:rPr lang="pt-BR" sz="1600" dirty="0"/>
              <a:t> 30900	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ABRIR</a:t>
            </a:r>
            <a:r>
              <a:rPr lang="pt-BR" sz="1600" dirty="0"/>
              <a:t> 27856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Descrição: </a:t>
            </a:r>
            <a:r>
              <a:rPr lang="pt-BR" sz="1600" dirty="0"/>
              <a:t>eliminação de “volta” no alimentador.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Data execução</a:t>
            </a:r>
            <a:r>
              <a:rPr lang="pt-BR" sz="1600" dirty="0"/>
              <a:t>: 27/12/2019</a:t>
            </a:r>
          </a:p>
          <a:p>
            <a:pPr marL="0" indent="0" algn="l">
              <a:spcBef>
                <a:spcPts val="600"/>
              </a:spcBef>
              <a:buSzPts val="1600"/>
            </a:pPr>
            <a:endParaRPr lang="pt-BR" sz="1600" b="1" dirty="0"/>
          </a:p>
          <a:p>
            <a:pPr marL="0" indent="0" algn="l">
              <a:spcBef>
                <a:spcPts val="600"/>
              </a:spcBef>
              <a:buSzPts val="1600"/>
            </a:pPr>
            <a:endParaRPr lang="pt-BR" sz="1600" dirty="0"/>
          </a:p>
          <a:p>
            <a:pPr marL="0" indent="0" algn="l">
              <a:spcBef>
                <a:spcPts val="600"/>
              </a:spcBef>
              <a:buSzPts val="1600"/>
            </a:pPr>
            <a:endParaRPr lang="pt-BR" sz="1600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107976" y="1038225"/>
            <a:ext cx="4893149" cy="54308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Elipse 1"/>
          <p:cNvSpPr/>
          <p:nvPr/>
        </p:nvSpPr>
        <p:spPr>
          <a:xfrm>
            <a:off x="6183459" y="1914525"/>
            <a:ext cx="363685" cy="3143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lipse 5"/>
          <p:cNvSpPr/>
          <p:nvPr/>
        </p:nvSpPr>
        <p:spPr>
          <a:xfrm>
            <a:off x="6221559" y="2066925"/>
            <a:ext cx="363685" cy="3143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Freeform 3"/>
          <p:cNvSpPr/>
          <p:nvPr/>
        </p:nvSpPr>
        <p:spPr>
          <a:xfrm>
            <a:off x="4094328" y="1037230"/>
            <a:ext cx="4367284" cy="5384042"/>
          </a:xfrm>
          <a:custGeom>
            <a:avLst/>
            <a:gdLst>
              <a:gd name="connsiteX0" fmla="*/ 0 w 4367284"/>
              <a:gd name="connsiteY0" fmla="*/ 5384042 h 5384042"/>
              <a:gd name="connsiteX1" fmla="*/ 962168 w 4367284"/>
              <a:gd name="connsiteY1" fmla="*/ 4660710 h 5384042"/>
              <a:gd name="connsiteX2" fmla="*/ 1187356 w 4367284"/>
              <a:gd name="connsiteY2" fmla="*/ 4599295 h 5384042"/>
              <a:gd name="connsiteX3" fmla="*/ 1439839 w 4367284"/>
              <a:gd name="connsiteY3" fmla="*/ 4667534 h 5384042"/>
              <a:gd name="connsiteX4" fmla="*/ 1692323 w 4367284"/>
              <a:gd name="connsiteY4" fmla="*/ 4872251 h 5384042"/>
              <a:gd name="connsiteX5" fmla="*/ 2456597 w 4367284"/>
              <a:gd name="connsiteY5" fmla="*/ 4026089 h 5384042"/>
              <a:gd name="connsiteX6" fmla="*/ 511791 w 4367284"/>
              <a:gd name="connsiteY6" fmla="*/ 2552131 h 5384042"/>
              <a:gd name="connsiteX7" fmla="*/ 1992573 w 4367284"/>
              <a:gd name="connsiteY7" fmla="*/ 1733266 h 5384042"/>
              <a:gd name="connsiteX8" fmla="*/ 2115403 w 4367284"/>
              <a:gd name="connsiteY8" fmla="*/ 1630907 h 5384042"/>
              <a:gd name="connsiteX9" fmla="*/ 2190466 w 4367284"/>
              <a:gd name="connsiteY9" fmla="*/ 1494430 h 5384042"/>
              <a:gd name="connsiteX10" fmla="*/ 3070747 w 4367284"/>
              <a:gd name="connsiteY10" fmla="*/ 1958454 h 5384042"/>
              <a:gd name="connsiteX11" fmla="*/ 4367284 w 4367284"/>
              <a:gd name="connsiteY11" fmla="*/ 2750024 h 5384042"/>
              <a:gd name="connsiteX12" fmla="*/ 4176215 w 4367284"/>
              <a:gd name="connsiteY12" fmla="*/ 2968388 h 5384042"/>
              <a:gd name="connsiteX13" fmla="*/ 3166281 w 4367284"/>
              <a:gd name="connsiteY13" fmla="*/ 2361063 h 5384042"/>
              <a:gd name="connsiteX14" fmla="*/ 2190466 w 4367284"/>
              <a:gd name="connsiteY14" fmla="*/ 982639 h 5384042"/>
              <a:gd name="connsiteX15" fmla="*/ 1487606 w 4367284"/>
              <a:gd name="connsiteY15" fmla="*/ 0 h 53840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367284" h="5384042">
                <a:moveTo>
                  <a:pt x="0" y="5384042"/>
                </a:moveTo>
                <a:lnTo>
                  <a:pt x="962168" y="4660710"/>
                </a:lnTo>
                <a:lnTo>
                  <a:pt x="1187356" y="4599295"/>
                </a:lnTo>
                <a:lnTo>
                  <a:pt x="1439839" y="4667534"/>
                </a:lnTo>
                <a:lnTo>
                  <a:pt x="1692323" y="4872251"/>
                </a:lnTo>
                <a:lnTo>
                  <a:pt x="2456597" y="4026089"/>
                </a:lnTo>
                <a:lnTo>
                  <a:pt x="511791" y="2552131"/>
                </a:lnTo>
                <a:lnTo>
                  <a:pt x="1992573" y="1733266"/>
                </a:lnTo>
                <a:lnTo>
                  <a:pt x="2115403" y="1630907"/>
                </a:lnTo>
                <a:lnTo>
                  <a:pt x="2190466" y="1494430"/>
                </a:lnTo>
                <a:lnTo>
                  <a:pt x="3070747" y="1958454"/>
                </a:lnTo>
                <a:lnTo>
                  <a:pt x="4367284" y="2750024"/>
                </a:lnTo>
                <a:lnTo>
                  <a:pt x="4176215" y="2968388"/>
                </a:lnTo>
                <a:lnTo>
                  <a:pt x="3166281" y="2361063"/>
                </a:lnTo>
                <a:lnTo>
                  <a:pt x="2190466" y="982639"/>
                </a:lnTo>
                <a:lnTo>
                  <a:pt x="1487606" y="0"/>
                </a:lnTo>
              </a:path>
            </a:pathLst>
          </a:cu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Freeform 4"/>
          <p:cNvSpPr/>
          <p:nvPr/>
        </p:nvSpPr>
        <p:spPr>
          <a:xfrm>
            <a:off x="4121624" y="1037230"/>
            <a:ext cx="2661313" cy="5370394"/>
          </a:xfrm>
          <a:custGeom>
            <a:avLst/>
            <a:gdLst>
              <a:gd name="connsiteX0" fmla="*/ 0 w 2661313"/>
              <a:gd name="connsiteY0" fmla="*/ 5370394 h 5370394"/>
              <a:gd name="connsiteX1" fmla="*/ 675564 w 2661313"/>
              <a:gd name="connsiteY1" fmla="*/ 4838131 h 5370394"/>
              <a:gd name="connsiteX2" fmla="*/ 996286 w 2661313"/>
              <a:gd name="connsiteY2" fmla="*/ 4619767 h 5370394"/>
              <a:gd name="connsiteX3" fmla="*/ 1303361 w 2661313"/>
              <a:gd name="connsiteY3" fmla="*/ 4606119 h 5370394"/>
              <a:gd name="connsiteX4" fmla="*/ 1644555 w 2661313"/>
              <a:gd name="connsiteY4" fmla="*/ 4872251 h 5370394"/>
              <a:gd name="connsiteX5" fmla="*/ 2422477 w 2661313"/>
              <a:gd name="connsiteY5" fmla="*/ 4012442 h 5370394"/>
              <a:gd name="connsiteX6" fmla="*/ 491319 w 2661313"/>
              <a:gd name="connsiteY6" fmla="*/ 2565779 h 5370394"/>
              <a:gd name="connsiteX7" fmla="*/ 900752 w 2661313"/>
              <a:gd name="connsiteY7" fmla="*/ 2333767 h 5370394"/>
              <a:gd name="connsiteX8" fmla="*/ 1733266 w 2661313"/>
              <a:gd name="connsiteY8" fmla="*/ 1862919 h 5370394"/>
              <a:gd name="connsiteX9" fmla="*/ 2040340 w 2661313"/>
              <a:gd name="connsiteY9" fmla="*/ 1699146 h 5370394"/>
              <a:gd name="connsiteX10" fmla="*/ 2169994 w 2661313"/>
              <a:gd name="connsiteY10" fmla="*/ 1514901 h 5370394"/>
              <a:gd name="connsiteX11" fmla="*/ 2415654 w 2661313"/>
              <a:gd name="connsiteY11" fmla="*/ 1603612 h 5370394"/>
              <a:gd name="connsiteX12" fmla="*/ 2518012 w 2661313"/>
              <a:gd name="connsiteY12" fmla="*/ 1624083 h 5370394"/>
              <a:gd name="connsiteX13" fmla="*/ 2586251 w 2661313"/>
              <a:gd name="connsiteY13" fmla="*/ 1583140 h 5370394"/>
              <a:gd name="connsiteX14" fmla="*/ 2661313 w 2661313"/>
              <a:gd name="connsiteY14" fmla="*/ 1508077 h 5370394"/>
              <a:gd name="connsiteX15" fmla="*/ 2190466 w 2661313"/>
              <a:gd name="connsiteY15" fmla="*/ 989463 h 5370394"/>
              <a:gd name="connsiteX16" fmla="*/ 1453486 w 2661313"/>
              <a:gd name="connsiteY16" fmla="*/ 0 h 5370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661313" h="5370394">
                <a:moveTo>
                  <a:pt x="0" y="5370394"/>
                </a:moveTo>
                <a:lnTo>
                  <a:pt x="675564" y="4838131"/>
                </a:lnTo>
                <a:lnTo>
                  <a:pt x="996286" y="4619767"/>
                </a:lnTo>
                <a:lnTo>
                  <a:pt x="1303361" y="4606119"/>
                </a:lnTo>
                <a:lnTo>
                  <a:pt x="1644555" y="4872251"/>
                </a:lnTo>
                <a:lnTo>
                  <a:pt x="2422477" y="4012442"/>
                </a:lnTo>
                <a:lnTo>
                  <a:pt x="491319" y="2565779"/>
                </a:lnTo>
                <a:lnTo>
                  <a:pt x="900752" y="2333767"/>
                </a:lnTo>
                <a:lnTo>
                  <a:pt x="1733266" y="1862919"/>
                </a:lnTo>
                <a:lnTo>
                  <a:pt x="2040340" y="1699146"/>
                </a:lnTo>
                <a:lnTo>
                  <a:pt x="2169994" y="1514901"/>
                </a:lnTo>
                <a:lnTo>
                  <a:pt x="2415654" y="1603612"/>
                </a:lnTo>
                <a:lnTo>
                  <a:pt x="2518012" y="1624083"/>
                </a:lnTo>
                <a:lnTo>
                  <a:pt x="2586251" y="1583140"/>
                </a:lnTo>
                <a:lnTo>
                  <a:pt x="2661313" y="1508077"/>
                </a:lnTo>
                <a:lnTo>
                  <a:pt x="2190466" y="989463"/>
                </a:lnTo>
                <a:lnTo>
                  <a:pt x="1453486" y="0"/>
                </a:lnTo>
              </a:path>
            </a:pathLst>
          </a:cu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21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4" name="Google Shape;5344;p32"/>
          <p:cNvSpPr txBox="1">
            <a:spLocks noGrp="1"/>
          </p:cNvSpPr>
          <p:nvPr>
            <p:ph type="title"/>
          </p:nvPr>
        </p:nvSpPr>
        <p:spPr>
          <a:xfrm>
            <a:off x="313184" y="116632"/>
            <a:ext cx="85794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-457200" algn="ctr"/>
            <a:r>
              <a:rPr lang="pt-BR" dirty="0"/>
              <a:t>Manobra Executada</a:t>
            </a:r>
            <a:endParaRPr dirty="0"/>
          </a:p>
        </p:txBody>
      </p:sp>
      <p:sp>
        <p:nvSpPr>
          <p:cNvPr id="5345" name="Google Shape;5345;p32"/>
          <p:cNvSpPr txBox="1">
            <a:spLocks noGrp="1"/>
          </p:cNvSpPr>
          <p:nvPr>
            <p:ph type="body" idx="2"/>
          </p:nvPr>
        </p:nvSpPr>
        <p:spPr>
          <a:xfrm>
            <a:off x="186733" y="1124744"/>
            <a:ext cx="3529015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>
              <a:spcBef>
                <a:spcPts val="600"/>
              </a:spcBef>
              <a:buSzPts val="1600"/>
            </a:pPr>
            <a:r>
              <a:rPr lang="pt-BR" sz="1600" b="1" dirty="0">
                <a:solidFill>
                  <a:schemeClr val="dk1"/>
                </a:solidFill>
                <a:sym typeface="Arial Narrow"/>
              </a:rPr>
              <a:t>Alim. </a:t>
            </a:r>
            <a:r>
              <a:rPr lang="pt-BR" sz="1600" b="1" dirty="0"/>
              <a:t>COJ09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Redução</a:t>
            </a:r>
            <a:r>
              <a:rPr lang="pt-BR" sz="1600" dirty="0"/>
              <a:t>: </a:t>
            </a:r>
            <a:br>
              <a:rPr lang="pt-BR" sz="1600" dirty="0"/>
            </a:br>
            <a:r>
              <a:rPr lang="pt-BR" sz="1600" dirty="0"/>
              <a:t>2,45 MWh/mês 7,4 mil R$/ano 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FECHAR</a:t>
            </a:r>
            <a:r>
              <a:rPr lang="pt-BR" sz="1600" dirty="0"/>
              <a:t> 28184	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ABRIR</a:t>
            </a:r>
            <a:r>
              <a:rPr lang="pt-BR" sz="1600" dirty="0"/>
              <a:t> 25474 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Descrição</a:t>
            </a:r>
            <a:r>
              <a:rPr lang="pt-BR" sz="1600" dirty="0"/>
              <a:t>: Diminuição de “volta” do alimentador.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Data execução</a:t>
            </a:r>
            <a:r>
              <a:rPr lang="pt-BR" sz="1600" dirty="0"/>
              <a:t>: 31/08/2019</a:t>
            </a:r>
            <a:endParaRPr lang="pt-BR" sz="1600" b="1" dirty="0"/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dirty="0"/>
              <a:t> 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4910" y="1084521"/>
            <a:ext cx="5110820" cy="5645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orma livre 1"/>
          <p:cNvSpPr/>
          <p:nvPr/>
        </p:nvSpPr>
        <p:spPr>
          <a:xfrm>
            <a:off x="4455042" y="1073888"/>
            <a:ext cx="4391246" cy="5560828"/>
          </a:xfrm>
          <a:custGeom>
            <a:avLst/>
            <a:gdLst>
              <a:gd name="connsiteX0" fmla="*/ 3540642 w 4391246"/>
              <a:gd name="connsiteY0" fmla="*/ 0 h 5560828"/>
              <a:gd name="connsiteX1" fmla="*/ 2998381 w 4391246"/>
              <a:gd name="connsiteY1" fmla="*/ 287079 h 5560828"/>
              <a:gd name="connsiteX2" fmla="*/ 3051544 w 4391246"/>
              <a:gd name="connsiteY2" fmla="*/ 382772 h 5560828"/>
              <a:gd name="connsiteX3" fmla="*/ 3296093 w 4391246"/>
              <a:gd name="connsiteY3" fmla="*/ 574159 h 5560828"/>
              <a:gd name="connsiteX4" fmla="*/ 3817088 w 4391246"/>
              <a:gd name="connsiteY4" fmla="*/ 1818168 h 5560828"/>
              <a:gd name="connsiteX5" fmla="*/ 4231758 w 4391246"/>
              <a:gd name="connsiteY5" fmla="*/ 2551814 h 5560828"/>
              <a:gd name="connsiteX6" fmla="*/ 4391246 w 4391246"/>
              <a:gd name="connsiteY6" fmla="*/ 2583712 h 5560828"/>
              <a:gd name="connsiteX7" fmla="*/ 3742660 w 4391246"/>
              <a:gd name="connsiteY7" fmla="*/ 4125433 h 5560828"/>
              <a:gd name="connsiteX8" fmla="*/ 3668232 w 4391246"/>
              <a:gd name="connsiteY8" fmla="*/ 4423145 h 5560828"/>
              <a:gd name="connsiteX9" fmla="*/ 3476846 w 4391246"/>
              <a:gd name="connsiteY9" fmla="*/ 5560828 h 5560828"/>
              <a:gd name="connsiteX10" fmla="*/ 1052623 w 4391246"/>
              <a:gd name="connsiteY10" fmla="*/ 4008475 h 5560828"/>
              <a:gd name="connsiteX11" fmla="*/ 0 w 4391246"/>
              <a:gd name="connsiteY11" fmla="*/ 3338624 h 55608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391246" h="5560828">
                <a:moveTo>
                  <a:pt x="3540642" y="0"/>
                </a:moveTo>
                <a:lnTo>
                  <a:pt x="2998381" y="287079"/>
                </a:lnTo>
                <a:lnTo>
                  <a:pt x="3051544" y="382772"/>
                </a:lnTo>
                <a:lnTo>
                  <a:pt x="3296093" y="574159"/>
                </a:lnTo>
                <a:lnTo>
                  <a:pt x="3817088" y="1818168"/>
                </a:lnTo>
                <a:lnTo>
                  <a:pt x="4231758" y="2551814"/>
                </a:lnTo>
                <a:lnTo>
                  <a:pt x="4391246" y="2583712"/>
                </a:lnTo>
                <a:lnTo>
                  <a:pt x="3742660" y="4125433"/>
                </a:lnTo>
                <a:lnTo>
                  <a:pt x="3668232" y="4423145"/>
                </a:lnTo>
                <a:lnTo>
                  <a:pt x="3476846" y="5560828"/>
                </a:lnTo>
                <a:lnTo>
                  <a:pt x="1052623" y="4008475"/>
                </a:lnTo>
                <a:lnTo>
                  <a:pt x="0" y="3338624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Forma livre 3"/>
          <p:cNvSpPr/>
          <p:nvPr/>
        </p:nvSpPr>
        <p:spPr>
          <a:xfrm>
            <a:off x="3774558" y="4051005"/>
            <a:ext cx="723014" cy="372139"/>
          </a:xfrm>
          <a:custGeom>
            <a:avLst/>
            <a:gdLst>
              <a:gd name="connsiteX0" fmla="*/ 723014 w 723014"/>
              <a:gd name="connsiteY0" fmla="*/ 372139 h 372139"/>
              <a:gd name="connsiteX1" fmla="*/ 85061 w 723014"/>
              <a:gd name="connsiteY1" fmla="*/ 0 h 372139"/>
              <a:gd name="connsiteX2" fmla="*/ 0 w 723014"/>
              <a:gd name="connsiteY2" fmla="*/ 148855 h 3721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23014" h="372139">
                <a:moveTo>
                  <a:pt x="723014" y="372139"/>
                </a:moveTo>
                <a:lnTo>
                  <a:pt x="85061" y="0"/>
                </a:lnTo>
                <a:lnTo>
                  <a:pt x="0" y="148855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Forma livre 4"/>
          <p:cNvSpPr/>
          <p:nvPr/>
        </p:nvSpPr>
        <p:spPr>
          <a:xfrm>
            <a:off x="3785191" y="1063256"/>
            <a:ext cx="4189228" cy="3094074"/>
          </a:xfrm>
          <a:custGeom>
            <a:avLst/>
            <a:gdLst>
              <a:gd name="connsiteX0" fmla="*/ 4189228 w 4189228"/>
              <a:gd name="connsiteY0" fmla="*/ 0 h 3094074"/>
              <a:gd name="connsiteX1" fmla="*/ 3179135 w 4189228"/>
              <a:gd name="connsiteY1" fmla="*/ 563525 h 3094074"/>
              <a:gd name="connsiteX2" fmla="*/ 2105246 w 4189228"/>
              <a:gd name="connsiteY2" fmla="*/ 1031358 h 3094074"/>
              <a:gd name="connsiteX3" fmla="*/ 2158409 w 4189228"/>
              <a:gd name="connsiteY3" fmla="*/ 1084521 h 3094074"/>
              <a:gd name="connsiteX4" fmla="*/ 1456660 w 4189228"/>
              <a:gd name="connsiteY4" fmla="*/ 1392865 h 3094074"/>
              <a:gd name="connsiteX5" fmla="*/ 1275907 w 4189228"/>
              <a:gd name="connsiteY5" fmla="*/ 1552353 h 3094074"/>
              <a:gd name="connsiteX6" fmla="*/ 1286539 w 4189228"/>
              <a:gd name="connsiteY6" fmla="*/ 1786270 h 3094074"/>
              <a:gd name="connsiteX7" fmla="*/ 797442 w 4189228"/>
              <a:gd name="connsiteY7" fmla="*/ 2254102 h 3094074"/>
              <a:gd name="connsiteX8" fmla="*/ 0 w 4189228"/>
              <a:gd name="connsiteY8" fmla="*/ 3094074 h 3094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89228" h="3094074">
                <a:moveTo>
                  <a:pt x="4189228" y="0"/>
                </a:moveTo>
                <a:lnTo>
                  <a:pt x="3179135" y="563525"/>
                </a:lnTo>
                <a:lnTo>
                  <a:pt x="2105246" y="1031358"/>
                </a:lnTo>
                <a:lnTo>
                  <a:pt x="2158409" y="1084521"/>
                </a:lnTo>
                <a:lnTo>
                  <a:pt x="1456660" y="1392865"/>
                </a:lnTo>
                <a:lnTo>
                  <a:pt x="1275907" y="1552353"/>
                </a:lnTo>
                <a:lnTo>
                  <a:pt x="1286539" y="1786270"/>
                </a:lnTo>
                <a:lnTo>
                  <a:pt x="797442" y="2254102"/>
                </a:lnTo>
                <a:lnTo>
                  <a:pt x="0" y="3094074"/>
                </a:lnTo>
              </a:path>
            </a:pathLst>
          </a:cu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35827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4" name="Google Shape;5304;p28"/>
          <p:cNvSpPr txBox="1">
            <a:spLocks noGrp="1"/>
          </p:cNvSpPr>
          <p:nvPr>
            <p:ph type="title"/>
          </p:nvPr>
        </p:nvSpPr>
        <p:spPr>
          <a:xfrm>
            <a:off x="313184" y="116632"/>
            <a:ext cx="85794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-457200" algn="ctr"/>
            <a:r>
              <a:rPr lang="pt-BR" dirty="0"/>
              <a:t>Manobra Executada</a:t>
            </a:r>
            <a:endParaRPr dirty="0"/>
          </a:p>
        </p:txBody>
      </p:sp>
      <p:sp>
        <p:nvSpPr>
          <p:cNvPr id="5305" name="Google Shape;5305;p28"/>
          <p:cNvSpPr txBox="1">
            <a:spLocks noGrp="1"/>
          </p:cNvSpPr>
          <p:nvPr>
            <p:ph type="body" idx="2"/>
          </p:nvPr>
        </p:nvSpPr>
        <p:spPr>
          <a:xfrm>
            <a:off x="257175" y="1124744"/>
            <a:ext cx="8490669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pt-BR" sz="1600" b="1" dirty="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Alim. AMN06</a:t>
            </a:r>
            <a:endParaRPr b="1" dirty="0"/>
          </a:p>
        </p:txBody>
      </p:sp>
      <p:pic>
        <p:nvPicPr>
          <p:cNvPr id="5306" name="Google Shape;5306;p28"/>
          <p:cNvPicPr preferRelativeResize="0"/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19871" y="1484785"/>
            <a:ext cx="5651956" cy="5259708"/>
          </a:xfrm>
          <a:prstGeom prst="rect">
            <a:avLst/>
          </a:prstGeom>
          <a:noFill/>
          <a:ln>
            <a:noFill/>
          </a:ln>
        </p:spPr>
      </p:pic>
      <p:sp>
        <p:nvSpPr>
          <p:cNvPr id="5307" name="Google Shape;5307;p28"/>
          <p:cNvSpPr txBox="1"/>
          <p:nvPr/>
        </p:nvSpPr>
        <p:spPr>
          <a:xfrm>
            <a:off x="72173" y="1484785"/>
            <a:ext cx="3347638" cy="34162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600" b="1" dirty="0">
                <a:solidFill>
                  <a:schemeClr val="dk1"/>
                </a:solidFill>
                <a:latin typeface="Arial Narrow"/>
                <a:sym typeface="Arial Narrow"/>
              </a:rPr>
              <a:t>Redução</a:t>
            </a:r>
            <a:r>
              <a:rPr lang="pt-BR" sz="1600" dirty="0">
                <a:solidFill>
                  <a:schemeClr val="dk1"/>
                </a:solidFill>
                <a:latin typeface="Arial Narrow"/>
                <a:sym typeface="Arial Narrow"/>
              </a:rPr>
              <a:t>: </a:t>
            </a:r>
            <a:br>
              <a:rPr lang="pt-BR" sz="1600" dirty="0">
                <a:solidFill>
                  <a:schemeClr val="dk1"/>
                </a:solidFill>
                <a:latin typeface="Arial Narrow"/>
                <a:sym typeface="Arial Narrow"/>
              </a:rPr>
            </a:br>
            <a:r>
              <a:rPr lang="pt-BR" sz="1600" dirty="0">
                <a:solidFill>
                  <a:schemeClr val="dk1"/>
                </a:solidFill>
                <a:latin typeface="Arial Narrow"/>
                <a:sym typeface="Arial Narrow"/>
              </a:rPr>
              <a:t>6,63 MWh/mês – 19,9 mil R$/ano</a:t>
            </a: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600" b="1" dirty="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FECHAR 233454 </a:t>
            </a:r>
            <a:r>
              <a:rPr lang="pt-BR" sz="1600" dirty="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(Prot. 95mm2)</a:t>
            </a:r>
            <a:endParaRPr dirty="0"/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600" b="1" dirty="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ABRIR 53296 </a:t>
            </a:r>
            <a:r>
              <a:rPr lang="pt-BR" sz="1600" dirty="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(Prot. 150,00mm2) </a:t>
            </a:r>
            <a:endParaRPr dirty="0"/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600" b="1" dirty="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(9572 clientes e 4 prim.)</a:t>
            </a:r>
            <a:endParaRPr dirty="0"/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Eliminação de estrangulamento da rede de 1km pelo cabo de 95mm2.</a:t>
            </a:r>
            <a:endParaRPr dirty="0"/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Distância até a SE e do tronco foi reduzida em 900m.</a:t>
            </a: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pt-BR" sz="1600" dirty="0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600" b="1" dirty="0">
                <a:solidFill>
                  <a:schemeClr val="dk1"/>
                </a:solidFill>
                <a:latin typeface="Arial Narrow"/>
              </a:rPr>
              <a:t>Data execução: </a:t>
            </a:r>
            <a:r>
              <a:rPr lang="pt-BR" sz="1600" dirty="0">
                <a:solidFill>
                  <a:schemeClr val="dk1"/>
                </a:solidFill>
                <a:latin typeface="Arial Narrow"/>
              </a:rPr>
              <a:t>04/09/2019</a:t>
            </a:r>
            <a:endParaRPr sz="1600" dirty="0">
              <a:solidFill>
                <a:schemeClr val="dk1"/>
              </a:solidFill>
              <a:latin typeface="Arial Narrow"/>
              <a:sym typeface="Arial Narrow"/>
            </a:endParaRPr>
          </a:p>
        </p:txBody>
      </p:sp>
      <p:sp>
        <p:nvSpPr>
          <p:cNvPr id="5308" name="Google Shape;5308;p28"/>
          <p:cNvSpPr/>
          <p:nvPr/>
        </p:nvSpPr>
        <p:spPr>
          <a:xfrm>
            <a:off x="3717985" y="2536166"/>
            <a:ext cx="5106838" cy="3950898"/>
          </a:xfrm>
          <a:custGeom>
            <a:avLst/>
            <a:gdLst/>
            <a:ahLst/>
            <a:cxnLst/>
            <a:rect l="l" t="t" r="r" b="b"/>
            <a:pathLst>
              <a:path w="5106838" h="3950898" extrusionOk="0">
                <a:moveTo>
                  <a:pt x="5106838" y="3700732"/>
                </a:moveTo>
                <a:lnTo>
                  <a:pt x="4054415" y="2605177"/>
                </a:lnTo>
                <a:lnTo>
                  <a:pt x="1293962" y="3786996"/>
                </a:lnTo>
                <a:lnTo>
                  <a:pt x="1190445" y="3950898"/>
                </a:lnTo>
                <a:lnTo>
                  <a:pt x="741872" y="3916392"/>
                </a:lnTo>
                <a:lnTo>
                  <a:pt x="0" y="1639019"/>
                </a:lnTo>
                <a:lnTo>
                  <a:pt x="3554083" y="0"/>
                </a:lnTo>
              </a:path>
            </a:pathLst>
          </a:cu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5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5309" name="Google Shape;5309;p28"/>
          <p:cNvSpPr/>
          <p:nvPr/>
        </p:nvSpPr>
        <p:spPr>
          <a:xfrm>
            <a:off x="5934974" y="2622430"/>
            <a:ext cx="2881222" cy="3623095"/>
          </a:xfrm>
          <a:custGeom>
            <a:avLst/>
            <a:gdLst/>
            <a:ahLst/>
            <a:cxnLst/>
            <a:rect l="l" t="t" r="r" b="b"/>
            <a:pathLst>
              <a:path w="2881222" h="3623095" extrusionOk="0">
                <a:moveTo>
                  <a:pt x="2881222" y="3623095"/>
                </a:moveTo>
                <a:lnTo>
                  <a:pt x="336430" y="974785"/>
                </a:lnTo>
                <a:lnTo>
                  <a:pt x="0" y="793630"/>
                </a:lnTo>
                <a:lnTo>
                  <a:pt x="1544128" y="0"/>
                </a:lnTo>
              </a:path>
            </a:pathLst>
          </a:custGeom>
          <a:noFill/>
          <a:ln w="38100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4" name="Google Shape;5344;p32"/>
          <p:cNvSpPr txBox="1">
            <a:spLocks noGrp="1"/>
          </p:cNvSpPr>
          <p:nvPr>
            <p:ph type="title"/>
          </p:nvPr>
        </p:nvSpPr>
        <p:spPr>
          <a:xfrm>
            <a:off x="313184" y="116632"/>
            <a:ext cx="85794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-457200" algn="ctr"/>
            <a:r>
              <a:rPr lang="pt-BR" dirty="0"/>
              <a:t>Manobra Executada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5345" name="Google Shape;5345;p32"/>
          <p:cNvSpPr txBox="1">
            <a:spLocks noGrp="1"/>
          </p:cNvSpPr>
          <p:nvPr>
            <p:ph type="body" idx="2"/>
          </p:nvPr>
        </p:nvSpPr>
        <p:spPr>
          <a:xfrm>
            <a:off x="66564" y="1124744"/>
            <a:ext cx="279581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>
              <a:spcBef>
                <a:spcPts val="0"/>
              </a:spcBef>
              <a:buSzPts val="1600"/>
            </a:pPr>
            <a:r>
              <a:rPr lang="pt-BR" sz="1600" b="1" dirty="0">
                <a:solidFill>
                  <a:schemeClr val="dk1"/>
                </a:solidFill>
                <a:sym typeface="Arial Narrow"/>
              </a:rPr>
              <a:t>Alim.</a:t>
            </a:r>
            <a:r>
              <a:rPr lang="pt-BR" sz="1600" b="1" dirty="0"/>
              <a:t> PSAU13</a:t>
            </a:r>
            <a:endParaRPr lang="pt-BR" sz="1600" b="1" dirty="0">
              <a:solidFill>
                <a:schemeClr val="dk1"/>
              </a:solidFill>
              <a:sym typeface="Arial Narrow"/>
            </a:endParaRPr>
          </a:p>
          <a:p>
            <a:pPr marL="0" lvl="0" indent="0" algn="l">
              <a:spcBef>
                <a:spcPts val="0"/>
              </a:spcBef>
              <a:buSzPts val="1600"/>
            </a:pPr>
            <a:r>
              <a:rPr lang="pt-BR" sz="1600" b="1" dirty="0"/>
              <a:t>Redução: </a:t>
            </a:r>
            <a:br>
              <a:rPr lang="pt-BR" sz="1600" b="1" dirty="0"/>
            </a:br>
            <a:r>
              <a:rPr lang="pt-BR" sz="1600" dirty="0"/>
              <a:t>5,86 MWh/mês – 17,6 mil R$/ano.</a:t>
            </a:r>
          </a:p>
          <a:p>
            <a:pPr marL="0" lvl="0" indent="0" algn="l">
              <a:spcBef>
                <a:spcPts val="0"/>
              </a:spcBef>
              <a:buSzPts val="1600"/>
            </a:pPr>
            <a:endParaRPr lang="pt-BR" sz="1600" b="1" dirty="0"/>
          </a:p>
          <a:p>
            <a:pPr marL="0" lvl="0" indent="0" algn="l">
              <a:spcBef>
                <a:spcPts val="0"/>
              </a:spcBef>
              <a:buSzPts val="1600"/>
            </a:pPr>
            <a:r>
              <a:rPr lang="pt-BR" sz="1600" b="1" dirty="0"/>
              <a:t>FECHAR 44055</a:t>
            </a:r>
            <a:r>
              <a:rPr lang="pt-BR" sz="1600" dirty="0"/>
              <a:t> (1/0 AWG 53,43mm2)</a:t>
            </a:r>
            <a:endParaRPr lang="en-GB" sz="1600" dirty="0"/>
          </a:p>
          <a:p>
            <a:pPr marL="0" lvl="0" indent="0" algn="l">
              <a:spcBef>
                <a:spcPts val="0"/>
              </a:spcBef>
              <a:buSzPts val="1600"/>
            </a:pPr>
            <a:r>
              <a:rPr lang="pt-BR" sz="1600" b="1" dirty="0"/>
              <a:t>ABRIR</a:t>
            </a:r>
            <a:r>
              <a:rPr lang="pt-BR" sz="1600" dirty="0"/>
              <a:t> </a:t>
            </a:r>
            <a:r>
              <a:rPr lang="pt-BR" sz="1600" b="1" dirty="0"/>
              <a:t>44169</a:t>
            </a:r>
            <a:r>
              <a:rPr lang="pt-BR" sz="1600" dirty="0"/>
              <a:t> (1/0 AWG 53,43mm2)</a:t>
            </a:r>
            <a:endParaRPr lang="en-GB" sz="1600" dirty="0"/>
          </a:p>
          <a:p>
            <a:pPr marL="0" lvl="0" indent="0" algn="l">
              <a:spcBef>
                <a:spcPts val="0"/>
              </a:spcBef>
              <a:buSzPts val="1600"/>
            </a:pPr>
            <a:endParaRPr lang="pt-BR" sz="1600" dirty="0"/>
          </a:p>
          <a:p>
            <a:pPr marL="0" lvl="0" indent="0" algn="l">
              <a:spcBef>
                <a:spcPts val="0"/>
              </a:spcBef>
              <a:buSzPts val="1600"/>
            </a:pPr>
            <a:r>
              <a:rPr lang="pt-BR" sz="1600" b="1" dirty="0"/>
              <a:t>Descrição</a:t>
            </a:r>
            <a:r>
              <a:rPr lang="pt-BR" sz="1600" dirty="0"/>
              <a:t>:  diminuição do acesso a SE em 1,99km da parte manobrada.</a:t>
            </a:r>
          </a:p>
          <a:p>
            <a:pPr marL="0" lvl="0" indent="0" algn="l">
              <a:spcBef>
                <a:spcPts val="0"/>
              </a:spcBef>
              <a:buSzPts val="1600"/>
            </a:pPr>
            <a:endParaRPr lang="pt-BR" sz="1600" dirty="0"/>
          </a:p>
          <a:p>
            <a:pPr marL="0" lvl="0" indent="0" algn="l">
              <a:spcBef>
                <a:spcPts val="0"/>
              </a:spcBef>
              <a:buSzPts val="1600"/>
            </a:pPr>
            <a:r>
              <a:rPr lang="pt-BR" sz="1600" b="1" dirty="0"/>
              <a:t>Data execução</a:t>
            </a:r>
            <a:r>
              <a:rPr lang="pt-BR" sz="1600" dirty="0"/>
              <a:t>: 12/09/2019</a:t>
            </a: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2374" y="1111961"/>
            <a:ext cx="6215062" cy="5412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Elipse 2"/>
          <p:cNvSpPr/>
          <p:nvPr/>
        </p:nvSpPr>
        <p:spPr>
          <a:xfrm>
            <a:off x="4924425" y="4897808"/>
            <a:ext cx="190500" cy="20759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Elipse 9"/>
          <p:cNvSpPr/>
          <p:nvPr/>
        </p:nvSpPr>
        <p:spPr>
          <a:xfrm>
            <a:off x="6305550" y="3827818"/>
            <a:ext cx="190500" cy="20759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Forma livre 3"/>
          <p:cNvSpPr/>
          <p:nvPr/>
        </p:nvSpPr>
        <p:spPr>
          <a:xfrm>
            <a:off x="3043123" y="1126541"/>
            <a:ext cx="5632704" cy="3855110"/>
          </a:xfrm>
          <a:custGeom>
            <a:avLst/>
            <a:gdLst>
              <a:gd name="connsiteX0" fmla="*/ 5632704 w 5632704"/>
              <a:gd name="connsiteY0" fmla="*/ 0 h 3855110"/>
              <a:gd name="connsiteX1" fmla="*/ 5552237 w 5632704"/>
              <a:gd name="connsiteY1" fmla="*/ 14630 h 3855110"/>
              <a:gd name="connsiteX2" fmla="*/ 5310835 w 5632704"/>
              <a:gd name="connsiteY2" fmla="*/ 87782 h 3855110"/>
              <a:gd name="connsiteX3" fmla="*/ 4908499 w 5632704"/>
              <a:gd name="connsiteY3" fmla="*/ 124358 h 3855110"/>
              <a:gd name="connsiteX4" fmla="*/ 4820717 w 5632704"/>
              <a:gd name="connsiteY4" fmla="*/ 95097 h 3855110"/>
              <a:gd name="connsiteX5" fmla="*/ 4279392 w 5632704"/>
              <a:gd name="connsiteY5" fmla="*/ 138989 h 3855110"/>
              <a:gd name="connsiteX6" fmla="*/ 4315968 w 5632704"/>
              <a:gd name="connsiteY6" fmla="*/ 329184 h 3855110"/>
              <a:gd name="connsiteX7" fmla="*/ 4030675 w 5632704"/>
              <a:gd name="connsiteY7" fmla="*/ 219456 h 3855110"/>
              <a:gd name="connsiteX8" fmla="*/ 4023360 w 5632704"/>
              <a:gd name="connsiteY8" fmla="*/ 277977 h 3855110"/>
              <a:gd name="connsiteX9" fmla="*/ 3979469 w 5632704"/>
              <a:gd name="connsiteY9" fmla="*/ 307238 h 3855110"/>
              <a:gd name="connsiteX10" fmla="*/ 3979469 w 5632704"/>
              <a:gd name="connsiteY10" fmla="*/ 504749 h 3855110"/>
              <a:gd name="connsiteX11" fmla="*/ 4257447 w 5632704"/>
              <a:gd name="connsiteY11" fmla="*/ 738835 h 3855110"/>
              <a:gd name="connsiteX12" fmla="*/ 4272077 w 5632704"/>
              <a:gd name="connsiteY12" fmla="*/ 782726 h 3855110"/>
              <a:gd name="connsiteX13" fmla="*/ 3474720 w 5632704"/>
              <a:gd name="connsiteY13" fmla="*/ 819302 h 3855110"/>
              <a:gd name="connsiteX14" fmla="*/ 3299155 w 5632704"/>
              <a:gd name="connsiteY14" fmla="*/ 826617 h 3855110"/>
              <a:gd name="connsiteX15" fmla="*/ 3182112 w 5632704"/>
              <a:gd name="connsiteY15" fmla="*/ 877824 h 3855110"/>
              <a:gd name="connsiteX16" fmla="*/ 3057754 w 5632704"/>
              <a:gd name="connsiteY16" fmla="*/ 1031443 h 3855110"/>
              <a:gd name="connsiteX17" fmla="*/ 2238451 w 5632704"/>
              <a:gd name="connsiteY17" fmla="*/ 1689811 h 3855110"/>
              <a:gd name="connsiteX18" fmla="*/ 1887322 w 5632704"/>
              <a:gd name="connsiteY18" fmla="*/ 1989734 h 3855110"/>
              <a:gd name="connsiteX19" fmla="*/ 1719072 w 5632704"/>
              <a:gd name="connsiteY19" fmla="*/ 2238451 h 3855110"/>
              <a:gd name="connsiteX20" fmla="*/ 1433779 w 5632704"/>
              <a:gd name="connsiteY20" fmla="*/ 2545689 h 3855110"/>
              <a:gd name="connsiteX21" fmla="*/ 870509 w 5632704"/>
              <a:gd name="connsiteY21" fmla="*/ 3072384 h 3855110"/>
              <a:gd name="connsiteX22" fmla="*/ 226771 w 5632704"/>
              <a:gd name="connsiteY22" fmla="*/ 3613709 h 3855110"/>
              <a:gd name="connsiteX23" fmla="*/ 0 w 5632704"/>
              <a:gd name="connsiteY23" fmla="*/ 3818534 h 3855110"/>
              <a:gd name="connsiteX24" fmla="*/ 409651 w 5632704"/>
              <a:gd name="connsiteY24" fmla="*/ 3811219 h 3855110"/>
              <a:gd name="connsiteX25" fmla="*/ 716890 w 5632704"/>
              <a:gd name="connsiteY25" fmla="*/ 3855110 h 3855110"/>
              <a:gd name="connsiteX26" fmla="*/ 848563 w 5632704"/>
              <a:gd name="connsiteY26" fmla="*/ 3855110 h 3855110"/>
              <a:gd name="connsiteX27" fmla="*/ 1185063 w 5632704"/>
              <a:gd name="connsiteY27" fmla="*/ 3613709 h 3855110"/>
              <a:gd name="connsiteX28" fmla="*/ 1316736 w 5632704"/>
              <a:gd name="connsiteY28" fmla="*/ 3723437 h 3855110"/>
              <a:gd name="connsiteX29" fmla="*/ 1484986 w 5632704"/>
              <a:gd name="connsiteY29" fmla="*/ 3584448 h 3855110"/>
              <a:gd name="connsiteX30" fmla="*/ 1719072 w 5632704"/>
              <a:gd name="connsiteY30" fmla="*/ 3789273 h 3855110"/>
              <a:gd name="connsiteX31" fmla="*/ 1894637 w 5632704"/>
              <a:gd name="connsiteY31" fmla="*/ 3840480 h 3855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5632704" h="3855110">
                <a:moveTo>
                  <a:pt x="5632704" y="0"/>
                </a:moveTo>
                <a:lnTo>
                  <a:pt x="5552237" y="14630"/>
                </a:lnTo>
                <a:lnTo>
                  <a:pt x="5310835" y="87782"/>
                </a:lnTo>
                <a:lnTo>
                  <a:pt x="4908499" y="124358"/>
                </a:lnTo>
                <a:lnTo>
                  <a:pt x="4820717" y="95097"/>
                </a:lnTo>
                <a:lnTo>
                  <a:pt x="4279392" y="138989"/>
                </a:lnTo>
                <a:lnTo>
                  <a:pt x="4315968" y="329184"/>
                </a:lnTo>
                <a:lnTo>
                  <a:pt x="4030675" y="219456"/>
                </a:lnTo>
                <a:lnTo>
                  <a:pt x="4023360" y="277977"/>
                </a:lnTo>
                <a:lnTo>
                  <a:pt x="3979469" y="307238"/>
                </a:lnTo>
                <a:lnTo>
                  <a:pt x="3979469" y="504749"/>
                </a:lnTo>
                <a:lnTo>
                  <a:pt x="4257447" y="738835"/>
                </a:lnTo>
                <a:lnTo>
                  <a:pt x="4272077" y="782726"/>
                </a:lnTo>
                <a:lnTo>
                  <a:pt x="3474720" y="819302"/>
                </a:lnTo>
                <a:lnTo>
                  <a:pt x="3299155" y="826617"/>
                </a:lnTo>
                <a:lnTo>
                  <a:pt x="3182112" y="877824"/>
                </a:lnTo>
                <a:lnTo>
                  <a:pt x="3057754" y="1031443"/>
                </a:lnTo>
                <a:lnTo>
                  <a:pt x="2238451" y="1689811"/>
                </a:lnTo>
                <a:lnTo>
                  <a:pt x="1887322" y="1989734"/>
                </a:lnTo>
                <a:lnTo>
                  <a:pt x="1719072" y="2238451"/>
                </a:lnTo>
                <a:lnTo>
                  <a:pt x="1433779" y="2545689"/>
                </a:lnTo>
                <a:lnTo>
                  <a:pt x="870509" y="3072384"/>
                </a:lnTo>
                <a:lnTo>
                  <a:pt x="226771" y="3613709"/>
                </a:lnTo>
                <a:lnTo>
                  <a:pt x="0" y="3818534"/>
                </a:lnTo>
                <a:lnTo>
                  <a:pt x="409651" y="3811219"/>
                </a:lnTo>
                <a:lnTo>
                  <a:pt x="716890" y="3855110"/>
                </a:lnTo>
                <a:lnTo>
                  <a:pt x="848563" y="3855110"/>
                </a:lnTo>
                <a:lnTo>
                  <a:pt x="1185063" y="3613709"/>
                </a:lnTo>
                <a:lnTo>
                  <a:pt x="1316736" y="3723437"/>
                </a:lnTo>
                <a:lnTo>
                  <a:pt x="1484986" y="3584448"/>
                </a:lnTo>
                <a:lnTo>
                  <a:pt x="1719072" y="3789273"/>
                </a:lnTo>
                <a:lnTo>
                  <a:pt x="1894637" y="3840480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Forma livre 4"/>
          <p:cNvSpPr/>
          <p:nvPr/>
        </p:nvSpPr>
        <p:spPr>
          <a:xfrm>
            <a:off x="6481267" y="1119226"/>
            <a:ext cx="2194560" cy="2735884"/>
          </a:xfrm>
          <a:custGeom>
            <a:avLst/>
            <a:gdLst>
              <a:gd name="connsiteX0" fmla="*/ 2194560 w 2194560"/>
              <a:gd name="connsiteY0" fmla="*/ 0 h 2735884"/>
              <a:gd name="connsiteX1" fmla="*/ 2106778 w 2194560"/>
              <a:gd name="connsiteY1" fmla="*/ 21945 h 2735884"/>
              <a:gd name="connsiteX2" fmla="*/ 2018995 w 2194560"/>
              <a:gd name="connsiteY2" fmla="*/ 321868 h 2735884"/>
              <a:gd name="connsiteX3" fmla="*/ 1836115 w 2194560"/>
              <a:gd name="connsiteY3" fmla="*/ 314553 h 2735884"/>
              <a:gd name="connsiteX4" fmla="*/ 1975104 w 2194560"/>
              <a:gd name="connsiteY4" fmla="*/ 395020 h 2735884"/>
              <a:gd name="connsiteX5" fmla="*/ 1792224 w 2194560"/>
              <a:gd name="connsiteY5" fmla="*/ 453542 h 2735884"/>
              <a:gd name="connsiteX6" fmla="*/ 1916583 w 2194560"/>
              <a:gd name="connsiteY6" fmla="*/ 797356 h 2735884"/>
              <a:gd name="connsiteX7" fmla="*/ 1594714 w 2194560"/>
              <a:gd name="connsiteY7" fmla="*/ 819302 h 2735884"/>
              <a:gd name="connsiteX8" fmla="*/ 1916583 w 2194560"/>
              <a:gd name="connsiteY8" fmla="*/ 1543507 h 2735884"/>
              <a:gd name="connsiteX9" fmla="*/ 2077517 w 2194560"/>
              <a:gd name="connsiteY9" fmla="*/ 2055571 h 2735884"/>
              <a:gd name="connsiteX10" fmla="*/ 2070202 w 2194560"/>
              <a:gd name="connsiteY10" fmla="*/ 2443276 h 2735884"/>
              <a:gd name="connsiteX11" fmla="*/ 2128723 w 2194560"/>
              <a:gd name="connsiteY11" fmla="*/ 2684678 h 2735884"/>
              <a:gd name="connsiteX12" fmla="*/ 1097280 w 2194560"/>
              <a:gd name="connsiteY12" fmla="*/ 2691993 h 2735884"/>
              <a:gd name="connsiteX13" fmla="*/ 899770 w 2194560"/>
              <a:gd name="connsiteY13" fmla="*/ 2684678 h 2735884"/>
              <a:gd name="connsiteX14" fmla="*/ 226771 w 2194560"/>
              <a:gd name="connsiteY14" fmla="*/ 2618841 h 2735884"/>
              <a:gd name="connsiteX15" fmla="*/ 29261 w 2194560"/>
              <a:gd name="connsiteY15" fmla="*/ 2706624 h 2735884"/>
              <a:gd name="connsiteX16" fmla="*/ 0 w 2194560"/>
              <a:gd name="connsiteY16" fmla="*/ 2735884 h 2735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94560" h="2735884">
                <a:moveTo>
                  <a:pt x="2194560" y="0"/>
                </a:moveTo>
                <a:lnTo>
                  <a:pt x="2106778" y="21945"/>
                </a:lnTo>
                <a:lnTo>
                  <a:pt x="2018995" y="321868"/>
                </a:lnTo>
                <a:lnTo>
                  <a:pt x="1836115" y="314553"/>
                </a:lnTo>
                <a:lnTo>
                  <a:pt x="1975104" y="395020"/>
                </a:lnTo>
                <a:lnTo>
                  <a:pt x="1792224" y="453542"/>
                </a:lnTo>
                <a:lnTo>
                  <a:pt x="1916583" y="797356"/>
                </a:lnTo>
                <a:lnTo>
                  <a:pt x="1594714" y="819302"/>
                </a:lnTo>
                <a:lnTo>
                  <a:pt x="1916583" y="1543507"/>
                </a:lnTo>
                <a:lnTo>
                  <a:pt x="2077517" y="2055571"/>
                </a:lnTo>
                <a:lnTo>
                  <a:pt x="2070202" y="2443276"/>
                </a:lnTo>
                <a:lnTo>
                  <a:pt x="2128723" y="2684678"/>
                </a:lnTo>
                <a:lnTo>
                  <a:pt x="1097280" y="2691993"/>
                </a:lnTo>
                <a:lnTo>
                  <a:pt x="899770" y="2684678"/>
                </a:lnTo>
                <a:lnTo>
                  <a:pt x="226771" y="2618841"/>
                </a:lnTo>
                <a:lnTo>
                  <a:pt x="29261" y="2706624"/>
                </a:lnTo>
                <a:lnTo>
                  <a:pt x="0" y="2735884"/>
                </a:lnTo>
              </a:path>
            </a:pathLst>
          </a:cu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36447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4" name="Google Shape;5344;p32"/>
          <p:cNvSpPr txBox="1">
            <a:spLocks noGrp="1"/>
          </p:cNvSpPr>
          <p:nvPr>
            <p:ph type="title"/>
          </p:nvPr>
        </p:nvSpPr>
        <p:spPr>
          <a:xfrm>
            <a:off x="313184" y="116632"/>
            <a:ext cx="85794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-457200" algn="ctr"/>
            <a:r>
              <a:rPr lang="pt-BR" dirty="0"/>
              <a:t>Manobra Executada</a:t>
            </a:r>
            <a:endParaRPr dirty="0"/>
          </a:p>
        </p:txBody>
      </p:sp>
      <p:sp>
        <p:nvSpPr>
          <p:cNvPr id="5345" name="Google Shape;5345;p32"/>
          <p:cNvSpPr txBox="1">
            <a:spLocks noGrp="1"/>
          </p:cNvSpPr>
          <p:nvPr>
            <p:ph type="body" idx="2"/>
          </p:nvPr>
        </p:nvSpPr>
        <p:spPr>
          <a:xfrm>
            <a:off x="186734" y="1124744"/>
            <a:ext cx="3532338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>
              <a:spcBef>
                <a:spcPts val="0"/>
              </a:spcBef>
              <a:buSzPts val="1600"/>
            </a:pPr>
            <a:r>
              <a:rPr lang="pt-BR" sz="1600" b="1" dirty="0">
                <a:solidFill>
                  <a:schemeClr val="dk1"/>
                </a:solidFill>
                <a:sym typeface="Arial Narrow"/>
              </a:rPr>
              <a:t>Alim.</a:t>
            </a:r>
            <a:r>
              <a:rPr lang="pt-BR" sz="1600" b="1" dirty="0"/>
              <a:t> MRND218</a:t>
            </a:r>
            <a:endParaRPr lang="pt-BR" sz="1600" b="1" dirty="0">
              <a:solidFill>
                <a:schemeClr val="dk1"/>
              </a:solidFill>
              <a:sym typeface="Arial Narrow"/>
            </a:endParaRPr>
          </a:p>
          <a:p>
            <a:pPr marL="0" lvl="0" indent="0" algn="l">
              <a:spcBef>
                <a:spcPts val="0"/>
              </a:spcBef>
              <a:buSzPts val="1600"/>
            </a:pPr>
            <a:r>
              <a:rPr lang="pt-BR" sz="1600" b="1" dirty="0"/>
              <a:t>Redução</a:t>
            </a:r>
            <a:r>
              <a:rPr lang="pt-BR" sz="1600" dirty="0"/>
              <a:t>: </a:t>
            </a:r>
            <a:br>
              <a:rPr lang="pt-BR" sz="1600" dirty="0"/>
            </a:br>
            <a:r>
              <a:rPr lang="pt-BR" sz="1600" dirty="0"/>
              <a:t>1,73 MWh/mês – 5,2 mil R$/ano.</a:t>
            </a:r>
          </a:p>
          <a:p>
            <a:pPr marL="0" lvl="0" indent="0" algn="l">
              <a:spcBef>
                <a:spcPts val="0"/>
              </a:spcBef>
              <a:buSzPts val="1600"/>
            </a:pPr>
            <a:endParaRPr lang="pt-BR" sz="1600" b="1" dirty="0"/>
          </a:p>
          <a:p>
            <a:pPr marL="0" lvl="0" indent="0" algn="l">
              <a:spcBef>
                <a:spcPts val="0"/>
              </a:spcBef>
              <a:buSzPts val="1600"/>
            </a:pPr>
            <a:r>
              <a:rPr lang="pt-BR" sz="1600" b="1" dirty="0"/>
              <a:t>FECHAR 94215</a:t>
            </a:r>
            <a:r>
              <a:rPr lang="pt-BR" sz="1600" dirty="0"/>
              <a:t> (Prot. 50,0mm2)</a:t>
            </a:r>
          </a:p>
          <a:p>
            <a:pPr marL="0" lvl="0" indent="0" algn="l">
              <a:spcBef>
                <a:spcPts val="0"/>
              </a:spcBef>
              <a:buSzPts val="1600"/>
            </a:pPr>
            <a:r>
              <a:rPr lang="pt-BR" sz="1600" b="1" dirty="0"/>
              <a:t>ABRIR  95565  </a:t>
            </a:r>
            <a:r>
              <a:rPr lang="pt-BR" sz="1600" dirty="0"/>
              <a:t>(1/0 AWG 53,43mm2)</a:t>
            </a:r>
          </a:p>
          <a:p>
            <a:pPr marL="0" lvl="0" indent="0" algn="l">
              <a:spcBef>
                <a:spcPts val="0"/>
              </a:spcBef>
              <a:buSzPts val="1600"/>
            </a:pPr>
            <a:endParaRPr lang="pt-BR" sz="1600" b="1" dirty="0"/>
          </a:p>
          <a:p>
            <a:pPr marL="0" lvl="0" indent="0" algn="l">
              <a:spcBef>
                <a:spcPts val="0"/>
              </a:spcBef>
              <a:buSzPts val="1600"/>
            </a:pPr>
            <a:r>
              <a:rPr lang="pt-BR" sz="1600" b="1" dirty="0"/>
              <a:t>Descrição: </a:t>
            </a:r>
            <a:r>
              <a:rPr lang="pt-BR" sz="1600" dirty="0"/>
              <a:t>Propõe alimentação por rede mais forte. Diminuição de percurso até a SE em 2,02km.</a:t>
            </a:r>
          </a:p>
          <a:p>
            <a:pPr marL="0" lvl="0" indent="0" algn="l">
              <a:spcBef>
                <a:spcPts val="0"/>
              </a:spcBef>
              <a:buSzPts val="1600"/>
            </a:pPr>
            <a:endParaRPr lang="pt-BR" sz="1600" dirty="0"/>
          </a:p>
          <a:p>
            <a:pPr marL="0" lvl="0" indent="0" algn="l">
              <a:spcBef>
                <a:spcPts val="0"/>
              </a:spcBef>
              <a:buSzPts val="1600"/>
            </a:pPr>
            <a:r>
              <a:rPr lang="pt-BR" sz="1600" b="1" dirty="0"/>
              <a:t>Data execução</a:t>
            </a:r>
            <a:r>
              <a:rPr lang="pt-BR" sz="1600" dirty="0"/>
              <a:t>: 02/10/2019</a:t>
            </a:r>
            <a:endParaRPr lang="en-GB" sz="16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0475" y="1038225"/>
            <a:ext cx="5210175" cy="57206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Forma livre 3"/>
          <p:cNvSpPr/>
          <p:nvPr/>
        </p:nvSpPr>
        <p:spPr>
          <a:xfrm>
            <a:off x="5550195" y="2030819"/>
            <a:ext cx="1775638" cy="4720855"/>
          </a:xfrm>
          <a:custGeom>
            <a:avLst/>
            <a:gdLst>
              <a:gd name="connsiteX0" fmla="*/ 1382233 w 1775638"/>
              <a:gd name="connsiteY0" fmla="*/ 4720855 h 4720855"/>
              <a:gd name="connsiteX1" fmla="*/ 1254642 w 1775638"/>
              <a:gd name="connsiteY1" fmla="*/ 4444409 h 4720855"/>
              <a:gd name="connsiteX2" fmla="*/ 1095154 w 1775638"/>
              <a:gd name="connsiteY2" fmla="*/ 4263655 h 4720855"/>
              <a:gd name="connsiteX3" fmla="*/ 903768 w 1775638"/>
              <a:gd name="connsiteY3" fmla="*/ 3785190 h 4720855"/>
              <a:gd name="connsiteX4" fmla="*/ 978196 w 1775638"/>
              <a:gd name="connsiteY4" fmla="*/ 3625702 h 4720855"/>
              <a:gd name="connsiteX5" fmla="*/ 1116419 w 1775638"/>
              <a:gd name="connsiteY5" fmla="*/ 3508744 h 4720855"/>
              <a:gd name="connsiteX6" fmla="*/ 1254642 w 1775638"/>
              <a:gd name="connsiteY6" fmla="*/ 3423683 h 4720855"/>
              <a:gd name="connsiteX7" fmla="*/ 1297172 w 1775638"/>
              <a:gd name="connsiteY7" fmla="*/ 3359888 h 4720855"/>
              <a:gd name="connsiteX8" fmla="*/ 1137684 w 1775638"/>
              <a:gd name="connsiteY8" fmla="*/ 2828260 h 4720855"/>
              <a:gd name="connsiteX9" fmla="*/ 1073889 w 1775638"/>
              <a:gd name="connsiteY9" fmla="*/ 2626241 h 4720855"/>
              <a:gd name="connsiteX10" fmla="*/ 1137684 w 1775638"/>
              <a:gd name="connsiteY10" fmla="*/ 2371060 h 4720855"/>
              <a:gd name="connsiteX11" fmla="*/ 1201479 w 1775638"/>
              <a:gd name="connsiteY11" fmla="*/ 2126511 h 4720855"/>
              <a:gd name="connsiteX12" fmla="*/ 1169582 w 1775638"/>
              <a:gd name="connsiteY12" fmla="*/ 1924493 h 4720855"/>
              <a:gd name="connsiteX13" fmla="*/ 1063256 w 1775638"/>
              <a:gd name="connsiteY13" fmla="*/ 1765004 h 4720855"/>
              <a:gd name="connsiteX14" fmla="*/ 1063256 w 1775638"/>
              <a:gd name="connsiteY14" fmla="*/ 1520455 h 4720855"/>
              <a:gd name="connsiteX15" fmla="*/ 1158949 w 1775638"/>
              <a:gd name="connsiteY15" fmla="*/ 1350334 h 4720855"/>
              <a:gd name="connsiteX16" fmla="*/ 1775638 w 1775638"/>
              <a:gd name="connsiteY16" fmla="*/ 616688 h 4720855"/>
              <a:gd name="connsiteX17" fmla="*/ 1488558 w 1775638"/>
              <a:gd name="connsiteY17" fmla="*/ 595423 h 4720855"/>
              <a:gd name="connsiteX18" fmla="*/ 1573619 w 1775638"/>
              <a:gd name="connsiteY18" fmla="*/ 489097 h 4720855"/>
              <a:gd name="connsiteX19" fmla="*/ 1275907 w 1775638"/>
              <a:gd name="connsiteY19" fmla="*/ 276446 h 4720855"/>
              <a:gd name="connsiteX20" fmla="*/ 914400 w 1775638"/>
              <a:gd name="connsiteY20" fmla="*/ 116958 h 4720855"/>
              <a:gd name="connsiteX21" fmla="*/ 871870 w 1775638"/>
              <a:gd name="connsiteY21" fmla="*/ 63795 h 4720855"/>
              <a:gd name="connsiteX22" fmla="*/ 839972 w 1775638"/>
              <a:gd name="connsiteY22" fmla="*/ 10632 h 4720855"/>
              <a:gd name="connsiteX23" fmla="*/ 808075 w 1775638"/>
              <a:gd name="connsiteY23" fmla="*/ 0 h 4720855"/>
              <a:gd name="connsiteX24" fmla="*/ 776177 w 1775638"/>
              <a:gd name="connsiteY24" fmla="*/ 159488 h 4720855"/>
              <a:gd name="connsiteX25" fmla="*/ 542261 w 1775638"/>
              <a:gd name="connsiteY25" fmla="*/ 563525 h 4720855"/>
              <a:gd name="connsiteX26" fmla="*/ 191386 w 1775638"/>
              <a:gd name="connsiteY26" fmla="*/ 797441 h 4720855"/>
              <a:gd name="connsiteX27" fmla="*/ 212652 w 1775638"/>
              <a:gd name="connsiteY27" fmla="*/ 1658679 h 4720855"/>
              <a:gd name="connsiteX28" fmla="*/ 255182 w 1775638"/>
              <a:gd name="connsiteY28" fmla="*/ 2913321 h 4720855"/>
              <a:gd name="connsiteX29" fmla="*/ 138224 w 1775638"/>
              <a:gd name="connsiteY29" fmla="*/ 3923414 h 4720855"/>
              <a:gd name="connsiteX30" fmla="*/ 0 w 1775638"/>
              <a:gd name="connsiteY30" fmla="*/ 4423144 h 4720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775638" h="4720855">
                <a:moveTo>
                  <a:pt x="1382233" y="4720855"/>
                </a:moveTo>
                <a:lnTo>
                  <a:pt x="1254642" y="4444409"/>
                </a:lnTo>
                <a:lnTo>
                  <a:pt x="1095154" y="4263655"/>
                </a:lnTo>
                <a:lnTo>
                  <a:pt x="903768" y="3785190"/>
                </a:lnTo>
                <a:lnTo>
                  <a:pt x="978196" y="3625702"/>
                </a:lnTo>
                <a:lnTo>
                  <a:pt x="1116419" y="3508744"/>
                </a:lnTo>
                <a:lnTo>
                  <a:pt x="1254642" y="3423683"/>
                </a:lnTo>
                <a:lnTo>
                  <a:pt x="1297172" y="3359888"/>
                </a:lnTo>
                <a:lnTo>
                  <a:pt x="1137684" y="2828260"/>
                </a:lnTo>
                <a:lnTo>
                  <a:pt x="1073889" y="2626241"/>
                </a:lnTo>
                <a:lnTo>
                  <a:pt x="1137684" y="2371060"/>
                </a:lnTo>
                <a:lnTo>
                  <a:pt x="1201479" y="2126511"/>
                </a:lnTo>
                <a:lnTo>
                  <a:pt x="1169582" y="1924493"/>
                </a:lnTo>
                <a:lnTo>
                  <a:pt x="1063256" y="1765004"/>
                </a:lnTo>
                <a:lnTo>
                  <a:pt x="1063256" y="1520455"/>
                </a:lnTo>
                <a:lnTo>
                  <a:pt x="1158949" y="1350334"/>
                </a:lnTo>
                <a:lnTo>
                  <a:pt x="1775638" y="616688"/>
                </a:lnTo>
                <a:lnTo>
                  <a:pt x="1488558" y="595423"/>
                </a:lnTo>
                <a:lnTo>
                  <a:pt x="1573619" y="489097"/>
                </a:lnTo>
                <a:lnTo>
                  <a:pt x="1275907" y="276446"/>
                </a:lnTo>
                <a:lnTo>
                  <a:pt x="914400" y="116958"/>
                </a:lnTo>
                <a:lnTo>
                  <a:pt x="871870" y="63795"/>
                </a:lnTo>
                <a:lnTo>
                  <a:pt x="839972" y="10632"/>
                </a:lnTo>
                <a:lnTo>
                  <a:pt x="808075" y="0"/>
                </a:lnTo>
                <a:lnTo>
                  <a:pt x="776177" y="159488"/>
                </a:lnTo>
                <a:lnTo>
                  <a:pt x="542261" y="563525"/>
                </a:lnTo>
                <a:lnTo>
                  <a:pt x="191386" y="797441"/>
                </a:lnTo>
                <a:lnTo>
                  <a:pt x="212652" y="1658679"/>
                </a:lnTo>
                <a:lnTo>
                  <a:pt x="255182" y="2913321"/>
                </a:lnTo>
                <a:lnTo>
                  <a:pt x="138224" y="3923414"/>
                </a:lnTo>
                <a:lnTo>
                  <a:pt x="0" y="4423144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Forma livre 4"/>
          <p:cNvSpPr/>
          <p:nvPr/>
        </p:nvSpPr>
        <p:spPr>
          <a:xfrm>
            <a:off x="5528930" y="6305107"/>
            <a:ext cx="1414130" cy="457200"/>
          </a:xfrm>
          <a:custGeom>
            <a:avLst/>
            <a:gdLst>
              <a:gd name="connsiteX0" fmla="*/ 1414130 w 1414130"/>
              <a:gd name="connsiteY0" fmla="*/ 457200 h 457200"/>
              <a:gd name="connsiteX1" fmla="*/ 1254642 w 1414130"/>
              <a:gd name="connsiteY1" fmla="*/ 159488 h 457200"/>
              <a:gd name="connsiteX2" fmla="*/ 1127051 w 1414130"/>
              <a:gd name="connsiteY2" fmla="*/ 0 h 457200"/>
              <a:gd name="connsiteX3" fmla="*/ 925033 w 1414130"/>
              <a:gd name="connsiteY3" fmla="*/ 74428 h 457200"/>
              <a:gd name="connsiteX4" fmla="*/ 637954 w 1414130"/>
              <a:gd name="connsiteY4" fmla="*/ 116958 h 457200"/>
              <a:gd name="connsiteX5" fmla="*/ 510363 w 1414130"/>
              <a:gd name="connsiteY5" fmla="*/ 148856 h 457200"/>
              <a:gd name="connsiteX6" fmla="*/ 0 w 1414130"/>
              <a:gd name="connsiteY6" fmla="*/ 138223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14130" h="457200">
                <a:moveTo>
                  <a:pt x="1414130" y="457200"/>
                </a:moveTo>
                <a:lnTo>
                  <a:pt x="1254642" y="159488"/>
                </a:lnTo>
                <a:lnTo>
                  <a:pt x="1127051" y="0"/>
                </a:lnTo>
                <a:lnTo>
                  <a:pt x="925033" y="74428"/>
                </a:lnTo>
                <a:lnTo>
                  <a:pt x="637954" y="116958"/>
                </a:lnTo>
                <a:lnTo>
                  <a:pt x="510363" y="148856"/>
                </a:lnTo>
                <a:lnTo>
                  <a:pt x="0" y="138223"/>
                </a:lnTo>
              </a:path>
            </a:pathLst>
          </a:cu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52369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4237" y="1029180"/>
            <a:ext cx="5614987" cy="56526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344" name="Google Shape;5344;p32"/>
          <p:cNvSpPr txBox="1">
            <a:spLocks noGrp="1"/>
          </p:cNvSpPr>
          <p:nvPr>
            <p:ph type="title"/>
          </p:nvPr>
        </p:nvSpPr>
        <p:spPr>
          <a:xfrm>
            <a:off x="313184" y="116632"/>
            <a:ext cx="85794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-45720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 Narrow"/>
              <a:buNone/>
            </a:pPr>
            <a:r>
              <a:rPr lang="pt-BR" dirty="0"/>
              <a:t>Manobra Executada</a:t>
            </a:r>
            <a:endParaRPr dirty="0"/>
          </a:p>
        </p:txBody>
      </p:sp>
      <p:sp>
        <p:nvSpPr>
          <p:cNvPr id="5345" name="Google Shape;5345;p32"/>
          <p:cNvSpPr txBox="1">
            <a:spLocks noGrp="1"/>
          </p:cNvSpPr>
          <p:nvPr>
            <p:ph type="body" idx="2"/>
          </p:nvPr>
        </p:nvSpPr>
        <p:spPr>
          <a:xfrm>
            <a:off x="104776" y="1124744"/>
            <a:ext cx="3305174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600"/>
              </a:spcBef>
              <a:buSzPts val="1600"/>
            </a:pPr>
            <a:r>
              <a:rPr lang="pt-BR" sz="1600" b="1" dirty="0">
                <a:solidFill>
                  <a:schemeClr val="dk1"/>
                </a:solidFill>
                <a:sym typeface="Arial Narrow"/>
              </a:rPr>
              <a:t>Alim. SLAT309</a:t>
            </a:r>
          </a:p>
          <a:p>
            <a:pPr marL="0" lvl="0" indent="0" algn="l">
              <a:spcBef>
                <a:spcPts val="600"/>
              </a:spcBef>
              <a:buSzPts val="1600"/>
            </a:pPr>
            <a:r>
              <a:rPr lang="pt-BR" sz="1600" b="1" dirty="0"/>
              <a:t>Redução: </a:t>
            </a:r>
            <a:br>
              <a:rPr lang="pt-BR" sz="1600" b="1" dirty="0"/>
            </a:br>
            <a:r>
              <a:rPr lang="pt-BR" sz="1600" dirty="0"/>
              <a:t>4,14 MWh/mês – 12,4 mil R$/ano</a:t>
            </a:r>
          </a:p>
          <a:p>
            <a:pPr marL="0" indent="0">
              <a:spcBef>
                <a:spcPts val="600"/>
              </a:spcBef>
              <a:buSzPts val="1600"/>
            </a:pPr>
            <a:r>
              <a:rPr lang="pt-BR" sz="1600" b="1" dirty="0"/>
              <a:t>FECHAR 208241 </a:t>
            </a:r>
            <a:r>
              <a:rPr lang="pt-BR" sz="1600" dirty="0"/>
              <a:t>(AWG 4/0 107mm2)</a:t>
            </a:r>
          </a:p>
          <a:p>
            <a:pPr marL="0" indent="0">
              <a:spcBef>
                <a:spcPts val="600"/>
              </a:spcBef>
              <a:buSzPts val="1600"/>
            </a:pPr>
            <a:r>
              <a:rPr lang="pt-BR" sz="1600" b="1" dirty="0"/>
              <a:t>ABRIR 208259  </a:t>
            </a:r>
            <a:r>
              <a:rPr lang="pt-BR" sz="1600" dirty="0"/>
              <a:t>(AWG 4/0 107mm2)</a:t>
            </a:r>
            <a:endParaRPr lang="pt-BR" sz="1600" b="1" dirty="0"/>
          </a:p>
          <a:p>
            <a:pPr marL="0" indent="0">
              <a:spcBef>
                <a:spcPts val="600"/>
              </a:spcBef>
              <a:buSzPts val="1600"/>
            </a:pPr>
            <a:r>
              <a:rPr lang="pt-BR" sz="1600" b="1" dirty="0"/>
              <a:t>Descrição</a:t>
            </a:r>
            <a:r>
              <a:rPr lang="pt-BR" sz="1600" dirty="0"/>
              <a:t>: a distância até a SE será diminuída em </a:t>
            </a:r>
            <a:r>
              <a:rPr lang="pt-BR" sz="1600" b="1" dirty="0"/>
              <a:t>280m</a:t>
            </a:r>
            <a:r>
              <a:rPr lang="pt-BR" sz="1600" dirty="0"/>
              <a:t>.</a:t>
            </a:r>
          </a:p>
          <a:p>
            <a:pPr marL="0" indent="0">
              <a:spcBef>
                <a:spcPts val="600"/>
              </a:spcBef>
              <a:buSzPts val="1600"/>
            </a:pPr>
            <a:r>
              <a:rPr lang="pt-BR" sz="1600" b="1" dirty="0"/>
              <a:t>Data execução</a:t>
            </a:r>
            <a:r>
              <a:rPr lang="pt-BR" sz="1600" dirty="0"/>
              <a:t>: 03/10/2019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 sz="1600" dirty="0"/>
          </a:p>
        </p:txBody>
      </p:sp>
      <p:sp>
        <p:nvSpPr>
          <p:cNvPr id="5" name="Elipse 4"/>
          <p:cNvSpPr/>
          <p:nvPr/>
        </p:nvSpPr>
        <p:spPr>
          <a:xfrm>
            <a:off x="6392784" y="4894405"/>
            <a:ext cx="360441" cy="38046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Elipse 11"/>
          <p:cNvSpPr/>
          <p:nvPr/>
        </p:nvSpPr>
        <p:spPr>
          <a:xfrm>
            <a:off x="7415072" y="3527149"/>
            <a:ext cx="338278" cy="35707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Forma livre 2"/>
          <p:cNvSpPr/>
          <p:nvPr/>
        </p:nvSpPr>
        <p:spPr>
          <a:xfrm>
            <a:off x="3409950" y="1847850"/>
            <a:ext cx="4791075" cy="4838700"/>
          </a:xfrm>
          <a:custGeom>
            <a:avLst/>
            <a:gdLst>
              <a:gd name="connsiteX0" fmla="*/ 4791075 w 4791075"/>
              <a:gd name="connsiteY0" fmla="*/ 4838700 h 4838700"/>
              <a:gd name="connsiteX1" fmla="*/ 4791075 w 4791075"/>
              <a:gd name="connsiteY1" fmla="*/ 4838700 h 4838700"/>
              <a:gd name="connsiteX2" fmla="*/ 4724400 w 4791075"/>
              <a:gd name="connsiteY2" fmla="*/ 4772025 h 4838700"/>
              <a:gd name="connsiteX3" fmla="*/ 3695700 w 4791075"/>
              <a:gd name="connsiteY3" fmla="*/ 3810000 h 4838700"/>
              <a:gd name="connsiteX4" fmla="*/ 3143250 w 4791075"/>
              <a:gd name="connsiteY4" fmla="*/ 3209925 h 4838700"/>
              <a:gd name="connsiteX5" fmla="*/ 2238375 w 4791075"/>
              <a:gd name="connsiteY5" fmla="*/ 2181225 h 4838700"/>
              <a:gd name="connsiteX6" fmla="*/ 2962275 w 4791075"/>
              <a:gd name="connsiteY6" fmla="*/ 1895475 h 4838700"/>
              <a:gd name="connsiteX7" fmla="*/ 3752850 w 4791075"/>
              <a:gd name="connsiteY7" fmla="*/ 1428750 h 4838700"/>
              <a:gd name="connsiteX8" fmla="*/ 3343275 w 4791075"/>
              <a:gd name="connsiteY8" fmla="*/ 1104900 h 4838700"/>
              <a:gd name="connsiteX9" fmla="*/ 3048000 w 4791075"/>
              <a:gd name="connsiteY9" fmla="*/ 685800 h 4838700"/>
              <a:gd name="connsiteX10" fmla="*/ 2524125 w 4791075"/>
              <a:gd name="connsiteY10" fmla="*/ 371475 h 4838700"/>
              <a:gd name="connsiteX11" fmla="*/ 2495550 w 4791075"/>
              <a:gd name="connsiteY11" fmla="*/ 228600 h 4838700"/>
              <a:gd name="connsiteX12" fmla="*/ 2219325 w 4791075"/>
              <a:gd name="connsiteY12" fmla="*/ 66675 h 4838700"/>
              <a:gd name="connsiteX13" fmla="*/ 76200 w 4791075"/>
              <a:gd name="connsiteY13" fmla="*/ 0 h 4838700"/>
              <a:gd name="connsiteX14" fmla="*/ 0 w 4791075"/>
              <a:gd name="connsiteY14" fmla="*/ 209550 h 483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791075" h="4838700">
                <a:moveTo>
                  <a:pt x="4791075" y="4838700"/>
                </a:moveTo>
                <a:lnTo>
                  <a:pt x="4791075" y="4838700"/>
                </a:lnTo>
                <a:lnTo>
                  <a:pt x="4724400" y="4772025"/>
                </a:lnTo>
                <a:lnTo>
                  <a:pt x="3695700" y="3810000"/>
                </a:lnTo>
                <a:lnTo>
                  <a:pt x="3143250" y="3209925"/>
                </a:lnTo>
                <a:lnTo>
                  <a:pt x="2238375" y="2181225"/>
                </a:lnTo>
                <a:lnTo>
                  <a:pt x="2962275" y="1895475"/>
                </a:lnTo>
                <a:lnTo>
                  <a:pt x="3752850" y="1428750"/>
                </a:lnTo>
                <a:lnTo>
                  <a:pt x="3343275" y="1104900"/>
                </a:lnTo>
                <a:lnTo>
                  <a:pt x="3048000" y="685800"/>
                </a:lnTo>
                <a:lnTo>
                  <a:pt x="2524125" y="371475"/>
                </a:lnTo>
                <a:lnTo>
                  <a:pt x="2495550" y="228600"/>
                </a:lnTo>
                <a:lnTo>
                  <a:pt x="2219325" y="66675"/>
                </a:lnTo>
                <a:lnTo>
                  <a:pt x="76200" y="0"/>
                </a:lnTo>
                <a:lnTo>
                  <a:pt x="0" y="209550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Forma livre 3"/>
          <p:cNvSpPr/>
          <p:nvPr/>
        </p:nvSpPr>
        <p:spPr>
          <a:xfrm>
            <a:off x="3409950" y="1857375"/>
            <a:ext cx="4819650" cy="4829175"/>
          </a:xfrm>
          <a:custGeom>
            <a:avLst/>
            <a:gdLst>
              <a:gd name="connsiteX0" fmla="*/ 4819650 w 4819650"/>
              <a:gd name="connsiteY0" fmla="*/ 4829175 h 4829175"/>
              <a:gd name="connsiteX1" fmla="*/ 3495675 w 4819650"/>
              <a:gd name="connsiteY1" fmla="*/ 3590925 h 4829175"/>
              <a:gd name="connsiteX2" fmla="*/ 3695700 w 4819650"/>
              <a:gd name="connsiteY2" fmla="*/ 3486150 h 4829175"/>
              <a:gd name="connsiteX3" fmla="*/ 3686175 w 4819650"/>
              <a:gd name="connsiteY3" fmla="*/ 3152775 h 4829175"/>
              <a:gd name="connsiteX4" fmla="*/ 4276725 w 4819650"/>
              <a:gd name="connsiteY4" fmla="*/ 2286000 h 4829175"/>
              <a:gd name="connsiteX5" fmla="*/ 4419600 w 4819650"/>
              <a:gd name="connsiteY5" fmla="*/ 2038350 h 4829175"/>
              <a:gd name="connsiteX6" fmla="*/ 3762375 w 4819650"/>
              <a:gd name="connsiteY6" fmla="*/ 1419225 h 4829175"/>
              <a:gd name="connsiteX7" fmla="*/ 3314700 w 4819650"/>
              <a:gd name="connsiteY7" fmla="*/ 1019175 h 4829175"/>
              <a:gd name="connsiteX8" fmla="*/ 3048000 w 4819650"/>
              <a:gd name="connsiteY8" fmla="*/ 685800 h 4829175"/>
              <a:gd name="connsiteX9" fmla="*/ 2495550 w 4819650"/>
              <a:gd name="connsiteY9" fmla="*/ 352425 h 4829175"/>
              <a:gd name="connsiteX10" fmla="*/ 2505075 w 4819650"/>
              <a:gd name="connsiteY10" fmla="*/ 228600 h 4829175"/>
              <a:gd name="connsiteX11" fmla="*/ 2238375 w 4819650"/>
              <a:gd name="connsiteY11" fmla="*/ 47625 h 4829175"/>
              <a:gd name="connsiteX12" fmla="*/ 76200 w 4819650"/>
              <a:gd name="connsiteY12" fmla="*/ 0 h 4829175"/>
              <a:gd name="connsiteX13" fmla="*/ 0 w 4819650"/>
              <a:gd name="connsiteY13" fmla="*/ 190500 h 4829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819650" h="4829175">
                <a:moveTo>
                  <a:pt x="4819650" y="4829175"/>
                </a:moveTo>
                <a:lnTo>
                  <a:pt x="3495675" y="3590925"/>
                </a:lnTo>
                <a:lnTo>
                  <a:pt x="3695700" y="3486150"/>
                </a:lnTo>
                <a:lnTo>
                  <a:pt x="3686175" y="3152775"/>
                </a:lnTo>
                <a:lnTo>
                  <a:pt x="4276725" y="2286000"/>
                </a:lnTo>
                <a:lnTo>
                  <a:pt x="4419600" y="2038350"/>
                </a:lnTo>
                <a:lnTo>
                  <a:pt x="3762375" y="1419225"/>
                </a:lnTo>
                <a:lnTo>
                  <a:pt x="3314700" y="1019175"/>
                </a:lnTo>
                <a:lnTo>
                  <a:pt x="3048000" y="685800"/>
                </a:lnTo>
                <a:lnTo>
                  <a:pt x="2495550" y="352425"/>
                </a:lnTo>
                <a:lnTo>
                  <a:pt x="2505075" y="228600"/>
                </a:lnTo>
                <a:lnTo>
                  <a:pt x="2238375" y="47625"/>
                </a:lnTo>
                <a:lnTo>
                  <a:pt x="76200" y="0"/>
                </a:lnTo>
                <a:lnTo>
                  <a:pt x="0" y="190500"/>
                </a:lnTo>
              </a:path>
            </a:pathLst>
          </a:cu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47234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4" name="Google Shape;5344;p32"/>
          <p:cNvSpPr txBox="1">
            <a:spLocks noGrp="1"/>
          </p:cNvSpPr>
          <p:nvPr>
            <p:ph type="title"/>
          </p:nvPr>
        </p:nvSpPr>
        <p:spPr>
          <a:xfrm>
            <a:off x="313184" y="116632"/>
            <a:ext cx="85794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-457200" algn="ctr"/>
            <a:r>
              <a:rPr lang="pt-BR" dirty="0"/>
              <a:t>Manobra Executada</a:t>
            </a:r>
            <a:endParaRPr dirty="0"/>
          </a:p>
        </p:txBody>
      </p:sp>
      <p:sp>
        <p:nvSpPr>
          <p:cNvPr id="5345" name="Google Shape;5345;p32"/>
          <p:cNvSpPr txBox="1">
            <a:spLocks noGrp="1"/>
          </p:cNvSpPr>
          <p:nvPr>
            <p:ph type="body" idx="2"/>
          </p:nvPr>
        </p:nvSpPr>
        <p:spPr>
          <a:xfrm>
            <a:off x="-1" y="1114425"/>
            <a:ext cx="2733675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>
              <a:spcBef>
                <a:spcPts val="0"/>
              </a:spcBef>
              <a:buSzPts val="1600"/>
            </a:pPr>
            <a:r>
              <a:rPr lang="pt-BR" sz="1600" b="1" dirty="0">
                <a:solidFill>
                  <a:schemeClr val="dk1"/>
                </a:solidFill>
                <a:sym typeface="Arial Narrow"/>
              </a:rPr>
              <a:t>Alim. </a:t>
            </a:r>
            <a:r>
              <a:rPr lang="pt-BR" sz="1600" dirty="0"/>
              <a:t>SFIQ410</a:t>
            </a:r>
            <a:endParaRPr lang="pt-BR" sz="1600" dirty="0">
              <a:solidFill>
                <a:schemeClr val="dk1"/>
              </a:solidFill>
              <a:sym typeface="Arial Narrow"/>
            </a:endParaRPr>
          </a:p>
          <a:p>
            <a:pPr marL="0" lvl="0" indent="0" algn="l">
              <a:spcBef>
                <a:spcPts val="0"/>
              </a:spcBef>
              <a:buSzPts val="1600"/>
            </a:pPr>
            <a:r>
              <a:rPr lang="pt-BR" sz="1600" b="1" dirty="0"/>
              <a:t>Redução</a:t>
            </a:r>
            <a:r>
              <a:rPr lang="pt-BR" sz="1600" dirty="0"/>
              <a:t>: </a:t>
            </a:r>
            <a:br>
              <a:rPr lang="pt-BR" sz="1600" dirty="0"/>
            </a:br>
            <a:r>
              <a:rPr lang="pt-BR" sz="1600" dirty="0"/>
              <a:t>5,50 MWh/mês – 16,5 mil R$/ano.</a:t>
            </a:r>
          </a:p>
          <a:p>
            <a:pPr marL="0" lvl="0" indent="0" algn="l">
              <a:spcBef>
                <a:spcPts val="0"/>
              </a:spcBef>
              <a:buSzPts val="1600"/>
            </a:pPr>
            <a:endParaRPr lang="pt-BR" sz="1600" b="1" dirty="0"/>
          </a:p>
          <a:p>
            <a:pPr marL="0" lvl="0" indent="0" algn="l">
              <a:spcBef>
                <a:spcPts val="0"/>
              </a:spcBef>
              <a:buSzPts val="1600"/>
            </a:pPr>
            <a:r>
              <a:rPr lang="pt-BR" sz="1600" b="1" dirty="0"/>
              <a:t>FECHAR 195463 </a:t>
            </a:r>
            <a:r>
              <a:rPr lang="pt-BR" sz="1600" dirty="0"/>
              <a:t>(Prot. 150,0mm2)</a:t>
            </a:r>
          </a:p>
          <a:p>
            <a:pPr marL="0" lvl="0" indent="0" algn="l">
              <a:spcBef>
                <a:spcPts val="0"/>
              </a:spcBef>
              <a:buSzPts val="1600"/>
            </a:pPr>
            <a:r>
              <a:rPr lang="pt-BR" sz="1600" b="1" dirty="0"/>
              <a:t>ABRIR 252959</a:t>
            </a:r>
            <a:r>
              <a:rPr lang="pt-BR" sz="1600" dirty="0"/>
              <a:t> (2 AWG 33,63mm2)</a:t>
            </a:r>
          </a:p>
          <a:p>
            <a:pPr marL="0" lvl="0" indent="0" algn="l">
              <a:spcBef>
                <a:spcPts val="0"/>
              </a:spcBef>
              <a:buSzPts val="1600"/>
            </a:pPr>
            <a:endParaRPr lang="pt-BR" sz="1600" dirty="0"/>
          </a:p>
          <a:p>
            <a:pPr marL="0" indent="0" algn="l">
              <a:spcBef>
                <a:spcPts val="0"/>
              </a:spcBef>
              <a:buSzPts val="1600"/>
            </a:pPr>
            <a:r>
              <a:rPr lang="pt-BR" sz="1600" b="1" dirty="0"/>
              <a:t>Descrição</a:t>
            </a:r>
            <a:r>
              <a:rPr lang="pt-BR" sz="1600" dirty="0"/>
              <a:t>: Alimentação por rede mais forte. Desestrangulamento do alimentador.</a:t>
            </a:r>
          </a:p>
          <a:p>
            <a:pPr marL="0" indent="0" algn="l">
              <a:spcBef>
                <a:spcPts val="0"/>
              </a:spcBef>
              <a:buSzPts val="1600"/>
            </a:pPr>
            <a:endParaRPr lang="pt-BR" sz="1600" dirty="0"/>
          </a:p>
          <a:p>
            <a:pPr marL="0" indent="0" algn="l">
              <a:spcBef>
                <a:spcPts val="0"/>
              </a:spcBef>
              <a:buSzPts val="1600"/>
            </a:pPr>
            <a:r>
              <a:rPr lang="pt-BR" sz="1600" b="1" dirty="0"/>
              <a:t>Data execução</a:t>
            </a:r>
            <a:r>
              <a:rPr lang="pt-BR" sz="1600" dirty="0"/>
              <a:t>: 04/10/2019</a:t>
            </a: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3675" y="1119188"/>
            <a:ext cx="6343650" cy="3952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Freeform 2"/>
          <p:cNvSpPr/>
          <p:nvPr/>
        </p:nvSpPr>
        <p:spPr>
          <a:xfrm>
            <a:off x="2886075" y="1114425"/>
            <a:ext cx="6191250" cy="3524250"/>
          </a:xfrm>
          <a:custGeom>
            <a:avLst/>
            <a:gdLst>
              <a:gd name="connsiteX0" fmla="*/ 6096000 w 6191250"/>
              <a:gd name="connsiteY0" fmla="*/ 0 h 3524250"/>
              <a:gd name="connsiteX1" fmla="*/ 5981700 w 6191250"/>
              <a:gd name="connsiteY1" fmla="*/ 723900 h 3524250"/>
              <a:gd name="connsiteX2" fmla="*/ 5895975 w 6191250"/>
              <a:gd name="connsiteY2" fmla="*/ 1333500 h 3524250"/>
              <a:gd name="connsiteX3" fmla="*/ 5810250 w 6191250"/>
              <a:gd name="connsiteY3" fmla="*/ 1866900 h 3524250"/>
              <a:gd name="connsiteX4" fmla="*/ 5800725 w 6191250"/>
              <a:gd name="connsiteY4" fmla="*/ 2952750 h 3524250"/>
              <a:gd name="connsiteX5" fmla="*/ 3009900 w 6191250"/>
              <a:gd name="connsiteY5" fmla="*/ 2295525 h 3524250"/>
              <a:gd name="connsiteX6" fmla="*/ 1885950 w 6191250"/>
              <a:gd name="connsiteY6" fmla="*/ 2000250 h 3524250"/>
              <a:gd name="connsiteX7" fmla="*/ 590550 w 6191250"/>
              <a:gd name="connsiteY7" fmla="*/ 1571625 h 3524250"/>
              <a:gd name="connsiteX8" fmla="*/ 0 w 6191250"/>
              <a:gd name="connsiteY8" fmla="*/ 2038350 h 3524250"/>
              <a:gd name="connsiteX9" fmla="*/ 457200 w 6191250"/>
              <a:gd name="connsiteY9" fmla="*/ 2171700 h 3524250"/>
              <a:gd name="connsiteX10" fmla="*/ 1190625 w 6191250"/>
              <a:gd name="connsiteY10" fmla="*/ 2324100 h 3524250"/>
              <a:gd name="connsiteX11" fmla="*/ 2066925 w 6191250"/>
              <a:gd name="connsiteY11" fmla="*/ 2514600 h 3524250"/>
              <a:gd name="connsiteX12" fmla="*/ 2667000 w 6191250"/>
              <a:gd name="connsiteY12" fmla="*/ 2647950 h 3524250"/>
              <a:gd name="connsiteX13" fmla="*/ 3314700 w 6191250"/>
              <a:gd name="connsiteY13" fmla="*/ 2819400 h 3524250"/>
              <a:gd name="connsiteX14" fmla="*/ 4191000 w 6191250"/>
              <a:gd name="connsiteY14" fmla="*/ 3038475 h 3524250"/>
              <a:gd name="connsiteX15" fmla="*/ 4410075 w 6191250"/>
              <a:gd name="connsiteY15" fmla="*/ 3124200 h 3524250"/>
              <a:gd name="connsiteX16" fmla="*/ 5029200 w 6191250"/>
              <a:gd name="connsiteY16" fmla="*/ 3248025 h 3524250"/>
              <a:gd name="connsiteX17" fmla="*/ 6191250 w 6191250"/>
              <a:gd name="connsiteY17" fmla="*/ 3524250 h 3524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191250" h="3524250">
                <a:moveTo>
                  <a:pt x="6096000" y="0"/>
                </a:moveTo>
                <a:lnTo>
                  <a:pt x="5981700" y="723900"/>
                </a:lnTo>
                <a:lnTo>
                  <a:pt x="5895975" y="1333500"/>
                </a:lnTo>
                <a:lnTo>
                  <a:pt x="5810250" y="1866900"/>
                </a:lnTo>
                <a:lnTo>
                  <a:pt x="5800725" y="2952750"/>
                </a:lnTo>
                <a:lnTo>
                  <a:pt x="3009900" y="2295525"/>
                </a:lnTo>
                <a:lnTo>
                  <a:pt x="1885950" y="2000250"/>
                </a:lnTo>
                <a:lnTo>
                  <a:pt x="590550" y="1571625"/>
                </a:lnTo>
                <a:lnTo>
                  <a:pt x="0" y="2038350"/>
                </a:lnTo>
                <a:lnTo>
                  <a:pt x="457200" y="2171700"/>
                </a:lnTo>
                <a:lnTo>
                  <a:pt x="1190625" y="2324100"/>
                </a:lnTo>
                <a:lnTo>
                  <a:pt x="2066925" y="2514600"/>
                </a:lnTo>
                <a:lnTo>
                  <a:pt x="2667000" y="2647950"/>
                </a:lnTo>
                <a:lnTo>
                  <a:pt x="3314700" y="2819400"/>
                </a:lnTo>
                <a:lnTo>
                  <a:pt x="4191000" y="3038475"/>
                </a:lnTo>
                <a:lnTo>
                  <a:pt x="4410075" y="3124200"/>
                </a:lnTo>
                <a:lnTo>
                  <a:pt x="5029200" y="3248025"/>
                </a:lnTo>
                <a:lnTo>
                  <a:pt x="6191250" y="3524250"/>
                </a:lnTo>
              </a:path>
            </a:pathLst>
          </a:cu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Freeform 4"/>
          <p:cNvSpPr/>
          <p:nvPr/>
        </p:nvSpPr>
        <p:spPr>
          <a:xfrm>
            <a:off x="8696325" y="1114425"/>
            <a:ext cx="381000" cy="3524250"/>
          </a:xfrm>
          <a:custGeom>
            <a:avLst/>
            <a:gdLst>
              <a:gd name="connsiteX0" fmla="*/ 285750 w 381000"/>
              <a:gd name="connsiteY0" fmla="*/ 0 h 3524250"/>
              <a:gd name="connsiteX1" fmla="*/ 209550 w 381000"/>
              <a:gd name="connsiteY1" fmla="*/ 485775 h 3524250"/>
              <a:gd name="connsiteX2" fmla="*/ 133350 w 381000"/>
              <a:gd name="connsiteY2" fmla="*/ 971550 h 3524250"/>
              <a:gd name="connsiteX3" fmla="*/ 38100 w 381000"/>
              <a:gd name="connsiteY3" fmla="*/ 1619250 h 3524250"/>
              <a:gd name="connsiteX4" fmla="*/ 0 w 381000"/>
              <a:gd name="connsiteY4" fmla="*/ 1847850 h 3524250"/>
              <a:gd name="connsiteX5" fmla="*/ 19050 w 381000"/>
              <a:gd name="connsiteY5" fmla="*/ 3429000 h 3524250"/>
              <a:gd name="connsiteX6" fmla="*/ 381000 w 381000"/>
              <a:gd name="connsiteY6" fmla="*/ 3524250 h 3524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81000" h="3524250">
                <a:moveTo>
                  <a:pt x="285750" y="0"/>
                </a:moveTo>
                <a:lnTo>
                  <a:pt x="209550" y="485775"/>
                </a:lnTo>
                <a:lnTo>
                  <a:pt x="133350" y="971550"/>
                </a:lnTo>
                <a:lnTo>
                  <a:pt x="38100" y="1619250"/>
                </a:lnTo>
                <a:lnTo>
                  <a:pt x="0" y="1847850"/>
                </a:lnTo>
                <a:lnTo>
                  <a:pt x="19050" y="3429000"/>
                </a:lnTo>
                <a:lnTo>
                  <a:pt x="381000" y="3524250"/>
                </a:lnTo>
              </a:path>
            </a:pathLst>
          </a:cu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8591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4" name="Google Shape;5344;p32"/>
          <p:cNvSpPr txBox="1">
            <a:spLocks noGrp="1"/>
          </p:cNvSpPr>
          <p:nvPr>
            <p:ph type="title"/>
          </p:nvPr>
        </p:nvSpPr>
        <p:spPr>
          <a:xfrm>
            <a:off x="313184" y="116632"/>
            <a:ext cx="85794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-457200" algn="ctr"/>
            <a:r>
              <a:rPr lang="pt-BR" dirty="0"/>
              <a:t>Manobra Executada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5345" name="Google Shape;5345;p32"/>
          <p:cNvSpPr txBox="1">
            <a:spLocks noGrp="1"/>
          </p:cNvSpPr>
          <p:nvPr>
            <p:ph type="body" idx="2"/>
          </p:nvPr>
        </p:nvSpPr>
        <p:spPr>
          <a:xfrm>
            <a:off x="186734" y="1124744"/>
            <a:ext cx="3188926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>
              <a:spcBef>
                <a:spcPts val="0"/>
              </a:spcBef>
              <a:buSzPts val="1600"/>
            </a:pPr>
            <a:r>
              <a:rPr lang="pt-BR" sz="1600" b="1" dirty="0">
                <a:solidFill>
                  <a:schemeClr val="dk1"/>
                </a:solidFill>
                <a:sym typeface="Arial Narrow"/>
              </a:rPr>
              <a:t>Alim.</a:t>
            </a:r>
            <a:r>
              <a:rPr lang="pt-BR" sz="1600" b="1" dirty="0"/>
              <a:t> MAGC513</a:t>
            </a:r>
            <a:endParaRPr lang="pt-BR" sz="1600" b="1" dirty="0">
              <a:solidFill>
                <a:schemeClr val="dk1"/>
              </a:solidFill>
              <a:sym typeface="Arial Narrow"/>
            </a:endParaRPr>
          </a:p>
          <a:p>
            <a:pPr marL="0" lvl="0" indent="0" algn="l">
              <a:spcBef>
                <a:spcPts val="600"/>
              </a:spcBef>
              <a:buSzPts val="1600"/>
            </a:pPr>
            <a:r>
              <a:rPr lang="pt-BR" sz="1600" b="1" dirty="0"/>
              <a:t>Redução</a:t>
            </a:r>
            <a:r>
              <a:rPr lang="pt-BR" sz="1600" dirty="0"/>
              <a:t>: </a:t>
            </a:r>
            <a:br>
              <a:rPr lang="pt-BR" sz="1600" dirty="0"/>
            </a:br>
            <a:r>
              <a:rPr lang="pt-BR" sz="1600" dirty="0"/>
              <a:t>5,04 MWh/mês – 15,1 mil R$/ano.</a:t>
            </a:r>
          </a:p>
          <a:p>
            <a:pPr marL="0" lvl="0" indent="0" algn="l">
              <a:spcBef>
                <a:spcPts val="600"/>
              </a:spcBef>
              <a:buSzPts val="1600"/>
            </a:pPr>
            <a:endParaRPr lang="pt-BR" sz="1600" dirty="0"/>
          </a:p>
          <a:p>
            <a:pPr marL="0" lvl="0" indent="0" algn="l">
              <a:spcBef>
                <a:spcPts val="600"/>
              </a:spcBef>
              <a:buSzPts val="1600"/>
            </a:pPr>
            <a:r>
              <a:rPr lang="pt-BR" sz="1600" b="1" dirty="0"/>
              <a:t>FECHAR 133119 </a:t>
            </a:r>
            <a:r>
              <a:rPr lang="pt-BR" sz="1600" dirty="0"/>
              <a:t>rede conv. 336,4MCM </a:t>
            </a:r>
            <a:br>
              <a:rPr lang="pt-BR" sz="1600" dirty="0"/>
            </a:br>
            <a:r>
              <a:rPr lang="pt-BR" sz="1600" b="1" dirty="0"/>
              <a:t>ABRIR 99629 </a:t>
            </a:r>
            <a:r>
              <a:rPr lang="pt-BR" sz="1600" dirty="0"/>
              <a:t>rede </a:t>
            </a:r>
            <a:r>
              <a:rPr lang="pt-BR" sz="1600" dirty="0" err="1"/>
              <a:t>conv</a:t>
            </a:r>
            <a:r>
              <a:rPr lang="pt-BR" sz="1600" dirty="0"/>
              <a:t>. 336,4MCM</a:t>
            </a:r>
          </a:p>
          <a:p>
            <a:pPr marL="0" lvl="0" indent="0" algn="l">
              <a:spcBef>
                <a:spcPts val="600"/>
              </a:spcBef>
              <a:buSzPts val="1600"/>
            </a:pPr>
            <a:endParaRPr lang="pt-BR" sz="1600" dirty="0"/>
          </a:p>
          <a:p>
            <a:pPr marL="0" lvl="0" indent="0" algn="l">
              <a:spcBef>
                <a:spcPts val="600"/>
              </a:spcBef>
              <a:buSzPts val="1600"/>
            </a:pPr>
            <a:r>
              <a:rPr lang="pt-BR" sz="1600" b="1" dirty="0"/>
              <a:t>Descrição</a:t>
            </a:r>
            <a:r>
              <a:rPr lang="pt-BR" sz="1600" dirty="0"/>
              <a:t>:  diminuição da distância de acesso a SE em 1,6km da parte manobrada.</a:t>
            </a:r>
          </a:p>
          <a:p>
            <a:pPr marL="0" lvl="0" indent="0" algn="l">
              <a:spcBef>
                <a:spcPts val="600"/>
              </a:spcBef>
              <a:buSzPts val="1600"/>
            </a:pPr>
            <a:r>
              <a:rPr lang="pt-BR" sz="1600" b="1" dirty="0"/>
              <a:t>Data execução</a:t>
            </a:r>
            <a:r>
              <a:rPr lang="pt-BR" sz="1600" dirty="0"/>
              <a:t>: 16/10/2019</a:t>
            </a:r>
          </a:p>
          <a:p>
            <a:pPr marL="0" lvl="0" indent="0" algn="l">
              <a:spcBef>
                <a:spcPts val="0"/>
              </a:spcBef>
              <a:buSzPts val="1600"/>
            </a:pPr>
            <a:endParaRPr lang="pt-BR" sz="1600" dirty="0"/>
          </a:p>
        </p:txBody>
      </p:sp>
      <p:pic>
        <p:nvPicPr>
          <p:cNvPr id="9" name="Imagem 8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5660" y="1000442"/>
            <a:ext cx="5612130" cy="5238115"/>
          </a:xfrm>
          <a:prstGeom prst="rect">
            <a:avLst/>
          </a:prstGeom>
        </p:spPr>
      </p:pic>
      <p:sp>
        <p:nvSpPr>
          <p:cNvPr id="3" name="Forma livre 2"/>
          <p:cNvSpPr/>
          <p:nvPr/>
        </p:nvSpPr>
        <p:spPr>
          <a:xfrm>
            <a:off x="3981450" y="1438275"/>
            <a:ext cx="4991100" cy="4791075"/>
          </a:xfrm>
          <a:custGeom>
            <a:avLst/>
            <a:gdLst>
              <a:gd name="connsiteX0" fmla="*/ 4991100 w 4991100"/>
              <a:gd name="connsiteY0" fmla="*/ 0 h 4791075"/>
              <a:gd name="connsiteX1" fmla="*/ 4514850 w 4991100"/>
              <a:gd name="connsiteY1" fmla="*/ 1285875 h 4791075"/>
              <a:gd name="connsiteX2" fmla="*/ 2809875 w 4991100"/>
              <a:gd name="connsiteY2" fmla="*/ 1200150 h 4791075"/>
              <a:gd name="connsiteX3" fmla="*/ 2705100 w 4991100"/>
              <a:gd name="connsiteY3" fmla="*/ 1200150 h 4791075"/>
              <a:gd name="connsiteX4" fmla="*/ 2686050 w 4991100"/>
              <a:gd name="connsiteY4" fmla="*/ 1238250 h 4791075"/>
              <a:gd name="connsiteX5" fmla="*/ 381000 w 4991100"/>
              <a:gd name="connsiteY5" fmla="*/ 1085850 h 4791075"/>
              <a:gd name="connsiteX6" fmla="*/ 0 w 4991100"/>
              <a:gd name="connsiteY6" fmla="*/ 2428875 h 4791075"/>
              <a:gd name="connsiteX7" fmla="*/ 2057400 w 4991100"/>
              <a:gd name="connsiteY7" fmla="*/ 2552700 h 4791075"/>
              <a:gd name="connsiteX8" fmla="*/ 1885950 w 4991100"/>
              <a:gd name="connsiteY8" fmla="*/ 4791075 h 4791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991100" h="4791075">
                <a:moveTo>
                  <a:pt x="4991100" y="0"/>
                </a:moveTo>
                <a:lnTo>
                  <a:pt x="4514850" y="1285875"/>
                </a:lnTo>
                <a:lnTo>
                  <a:pt x="2809875" y="1200150"/>
                </a:lnTo>
                <a:lnTo>
                  <a:pt x="2705100" y="1200150"/>
                </a:lnTo>
                <a:lnTo>
                  <a:pt x="2686050" y="1238250"/>
                </a:lnTo>
                <a:lnTo>
                  <a:pt x="381000" y="1085850"/>
                </a:lnTo>
                <a:lnTo>
                  <a:pt x="0" y="2428875"/>
                </a:lnTo>
                <a:lnTo>
                  <a:pt x="2057400" y="2552700"/>
                </a:lnTo>
                <a:lnTo>
                  <a:pt x="1885950" y="4791075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Forma livre 3"/>
          <p:cNvSpPr/>
          <p:nvPr/>
        </p:nvSpPr>
        <p:spPr>
          <a:xfrm>
            <a:off x="5867400" y="1419225"/>
            <a:ext cx="3124200" cy="4829175"/>
          </a:xfrm>
          <a:custGeom>
            <a:avLst/>
            <a:gdLst>
              <a:gd name="connsiteX0" fmla="*/ 3124200 w 3124200"/>
              <a:gd name="connsiteY0" fmla="*/ 0 h 4829175"/>
              <a:gd name="connsiteX1" fmla="*/ 2628900 w 3124200"/>
              <a:gd name="connsiteY1" fmla="*/ 1314450 h 4829175"/>
              <a:gd name="connsiteX2" fmla="*/ 933450 w 3124200"/>
              <a:gd name="connsiteY2" fmla="*/ 1219200 h 4829175"/>
              <a:gd name="connsiteX3" fmla="*/ 1038225 w 3124200"/>
              <a:gd name="connsiteY3" fmla="*/ 2476500 h 4829175"/>
              <a:gd name="connsiteX4" fmla="*/ 904875 w 3124200"/>
              <a:gd name="connsiteY4" fmla="*/ 2524125 h 4829175"/>
              <a:gd name="connsiteX5" fmla="*/ 904875 w 3124200"/>
              <a:gd name="connsiteY5" fmla="*/ 2609850 h 4829175"/>
              <a:gd name="connsiteX6" fmla="*/ 266700 w 3124200"/>
              <a:gd name="connsiteY6" fmla="*/ 2533650 h 4829175"/>
              <a:gd name="connsiteX7" fmla="*/ 161925 w 3124200"/>
              <a:gd name="connsiteY7" fmla="*/ 2590800 h 4829175"/>
              <a:gd name="connsiteX8" fmla="*/ 0 w 3124200"/>
              <a:gd name="connsiteY8" fmla="*/ 4829175 h 4829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24200" h="4829175">
                <a:moveTo>
                  <a:pt x="3124200" y="0"/>
                </a:moveTo>
                <a:lnTo>
                  <a:pt x="2628900" y="1314450"/>
                </a:lnTo>
                <a:lnTo>
                  <a:pt x="933450" y="1219200"/>
                </a:lnTo>
                <a:lnTo>
                  <a:pt x="1038225" y="2476500"/>
                </a:lnTo>
                <a:lnTo>
                  <a:pt x="904875" y="2524125"/>
                </a:lnTo>
                <a:lnTo>
                  <a:pt x="904875" y="2609850"/>
                </a:lnTo>
                <a:lnTo>
                  <a:pt x="266700" y="2533650"/>
                </a:lnTo>
                <a:lnTo>
                  <a:pt x="161925" y="2590800"/>
                </a:lnTo>
                <a:lnTo>
                  <a:pt x="0" y="4829175"/>
                </a:lnTo>
              </a:path>
            </a:pathLst>
          </a:cu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Oval 1"/>
          <p:cNvSpPr/>
          <p:nvPr/>
        </p:nvSpPr>
        <p:spPr>
          <a:xfrm>
            <a:off x="6742706" y="3689405"/>
            <a:ext cx="333955" cy="27829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Oval 7"/>
          <p:cNvSpPr/>
          <p:nvPr/>
        </p:nvSpPr>
        <p:spPr>
          <a:xfrm>
            <a:off x="3897464" y="3702657"/>
            <a:ext cx="333955" cy="27829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1201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theme/theme1.xml><?xml version="1.0" encoding="utf-8"?>
<a:theme xmlns:a="http://schemas.openxmlformats.org/drawingml/2006/main" name="Personalizar design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Personalizar design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19907</TotalTime>
  <Words>1115</Words>
  <Application>Microsoft Office PowerPoint</Application>
  <PresentationFormat>Apresentação na tela (4:3)</PresentationFormat>
  <Paragraphs>211</Paragraphs>
  <Slides>24</Slides>
  <Notes>24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24</vt:i4>
      </vt:variant>
    </vt:vector>
  </HeadingPairs>
  <TitlesOfParts>
    <vt:vector size="30" baseType="lpstr">
      <vt:lpstr>Arial</vt:lpstr>
      <vt:lpstr>Arial Narrow</vt:lpstr>
      <vt:lpstr>Calibri</vt:lpstr>
      <vt:lpstr>Noto Sans Symbols</vt:lpstr>
      <vt:lpstr>Personalizar design</vt:lpstr>
      <vt:lpstr>1_Personalizar design</vt:lpstr>
      <vt:lpstr>Manobra Executada</vt:lpstr>
      <vt:lpstr>Manobra Executada</vt:lpstr>
      <vt:lpstr>Manobra Executada</vt:lpstr>
      <vt:lpstr>Manobra Executada</vt:lpstr>
      <vt:lpstr>Manobra Executada</vt:lpstr>
      <vt:lpstr>Manobra Executada</vt:lpstr>
      <vt:lpstr>Manobra Executada</vt:lpstr>
      <vt:lpstr>Manobra Executada</vt:lpstr>
      <vt:lpstr>Manobra Executada</vt:lpstr>
      <vt:lpstr>Manobra Executada</vt:lpstr>
      <vt:lpstr>Manobra Executada</vt:lpstr>
      <vt:lpstr>Manobra Executada</vt:lpstr>
      <vt:lpstr>Manobra Executada</vt:lpstr>
      <vt:lpstr>Manobra Executada</vt:lpstr>
      <vt:lpstr>Manobra Executada</vt:lpstr>
      <vt:lpstr>Manobra Executada</vt:lpstr>
      <vt:lpstr>Manobra Executada</vt:lpstr>
      <vt:lpstr>Manobra Executada</vt:lpstr>
      <vt:lpstr>Manobra Executada</vt:lpstr>
      <vt:lpstr>Manobra Executada</vt:lpstr>
      <vt:lpstr>Manobra Executada</vt:lpstr>
      <vt:lpstr>Manobra Executada</vt:lpstr>
      <vt:lpstr>Manobra Executada</vt:lpstr>
      <vt:lpstr>Manobra Executada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RECONFIGURAÇÃO DE ALIMENTADORES</dc:title>
  <dc:creator>EZEQUIEL CAMPOS PEREIRA</dc:creator>
  <cp:lastModifiedBy>Ezequiel Campos Pereira</cp:lastModifiedBy>
  <cp:revision>157</cp:revision>
  <dcterms:modified xsi:type="dcterms:W3CDTF">2024-10-18T17:19:03Z</dcterms:modified>
</cp:coreProperties>
</file>